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357886-1600-446B-B4D5-4175BC2E3836}" type="datetimeFigureOut">
              <a:rPr lang="el-GR" smtClean="0"/>
              <a:t>23/9/2018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30C8AB-3E9F-4917-851C-275B030E1AA9}" type="slidenum">
              <a:rPr lang="el-GR" smtClean="0"/>
              <a:t>‹#›</a:t>
            </a:fld>
            <a:endParaRPr lang="el-G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8305800" cy="1143000"/>
          </a:xfrm>
        </p:spPr>
        <p:txBody>
          <a:bodyPr/>
          <a:lstStyle/>
          <a:p>
            <a:r>
              <a:rPr lang="el-GR" dirty="0" smtClean="0"/>
              <a:t>ΣΥΜΒΟΥΛΙΟ ΤΜΗΜΑΤΟΣ</a:t>
            </a:r>
            <a:endParaRPr lang="en-US" dirty="0" smtClean="0"/>
          </a:p>
          <a:p>
            <a:r>
              <a:rPr lang="en-US" dirty="0" smtClean="0"/>
              <a:t>STUDENT’S COUNCIL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764704"/>
            <a:ext cx="7431360" cy="1354084"/>
          </a:xfrm>
        </p:spPr>
        <p:txBody>
          <a:bodyPr/>
          <a:lstStyle/>
          <a:p>
            <a:r>
              <a:rPr lang="en-US" sz="3200" dirty="0" smtClean="0"/>
              <a:t>2</a:t>
            </a:r>
            <a:r>
              <a:rPr lang="el-GR" sz="3200" baseline="30000" dirty="0" smtClean="0"/>
              <a:t>ο</a:t>
            </a:r>
            <a:r>
              <a:rPr lang="el-GR" sz="3200" dirty="0" smtClean="0"/>
              <a:t> ΓΥΜΝΑΣΙΟ ΠΡΕΒΕΖΑΣ</a:t>
            </a:r>
            <a:br>
              <a:rPr lang="el-GR" sz="3200" dirty="0" smtClean="0"/>
            </a:br>
            <a:r>
              <a:rPr lang="el-GR" sz="3200" dirty="0" smtClean="0"/>
              <a:t>2</a:t>
            </a:r>
            <a:r>
              <a:rPr lang="en-US" sz="3200" baseline="30000" dirty="0" err="1" smtClean="0"/>
              <a:t>nd</a:t>
            </a:r>
            <a:r>
              <a:rPr lang="en-US" sz="3200" dirty="0" smtClean="0"/>
              <a:t> GYMNASIUM OF PREVEZA</a:t>
            </a:r>
            <a:endParaRPr lang="el-GR" sz="3200" dirty="0"/>
          </a:p>
        </p:txBody>
      </p:sp>
      <p:pic>
        <p:nvPicPr>
          <p:cNvPr id="1026" name="Picture 2" descr="C:\Users\dimitris\Desktop\15me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45024"/>
            <a:ext cx="48245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imitris\Desktop\142073017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496890" cy="73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7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132856"/>
            <a:ext cx="7941568" cy="4572000"/>
          </a:xfrm>
        </p:spPr>
        <p:txBody>
          <a:bodyPr/>
          <a:lstStyle/>
          <a:p>
            <a:pPr marL="0" indent="0">
              <a:buNone/>
            </a:pPr>
            <a:r>
              <a:rPr lang="el-GR" sz="2400" b="1" dirty="0" smtClean="0"/>
              <a:t>« </a:t>
            </a:r>
            <a:r>
              <a:rPr lang="en-US" sz="2400" b="1" dirty="0"/>
              <a:t>E</a:t>
            </a:r>
            <a:r>
              <a:rPr lang="el-GR" sz="2400" b="1" dirty="0" err="1" smtClean="0"/>
              <a:t>πιθετικότητα</a:t>
            </a:r>
            <a:r>
              <a:rPr lang="el-GR" sz="2400" b="1" dirty="0" smtClean="0"/>
              <a:t> </a:t>
            </a:r>
            <a:r>
              <a:rPr lang="el-GR" sz="2400" b="1" dirty="0"/>
              <a:t>στο </a:t>
            </a:r>
            <a:r>
              <a:rPr lang="el-GR" sz="2400" b="1" dirty="0" smtClean="0"/>
              <a:t>σχολείο</a:t>
            </a:r>
            <a:r>
              <a:rPr lang="en-US" sz="2400" b="1" dirty="0"/>
              <a:t> </a:t>
            </a:r>
            <a:r>
              <a:rPr lang="en-US" sz="2400" b="1" dirty="0" smtClean="0"/>
              <a:t>–</a:t>
            </a:r>
            <a:r>
              <a:rPr lang="el-GR" sz="2400" b="1" dirty="0" smtClean="0"/>
              <a:t>Αιτίες –Λύσεις»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n-US" sz="2400" dirty="0" smtClean="0"/>
              <a:t>        “School violence  -Causes –solutions”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19256" cy="1254968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     </a:t>
            </a:r>
            <a:r>
              <a:rPr lang="el-GR" sz="2700" b="1" dirty="0" smtClean="0"/>
              <a:t>ΘΕΜΑ ΣΥΖΗΤΗΣΗΣ-</a:t>
            </a:r>
            <a:r>
              <a:rPr lang="en-US" sz="2700" b="1" dirty="0" smtClean="0"/>
              <a:t>TOPIC OF DISCUSSION</a:t>
            </a:r>
            <a:r>
              <a:rPr lang="el-GR" sz="2700" dirty="0"/>
              <a:t/>
            </a:r>
            <a:br>
              <a:rPr lang="el-GR" sz="2700" dirty="0"/>
            </a:br>
            <a:endParaRPr lang="el-GR" sz="2700" dirty="0"/>
          </a:p>
        </p:txBody>
      </p:sp>
      <p:pic>
        <p:nvPicPr>
          <p:cNvPr id="1026" name="Picture 2" descr="C:\Users\dimitris\Desktop\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40968"/>
            <a:ext cx="45720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6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/>
              <a:t>Μαθητές και εκπαιδευτικοί γίνονται καθημερινά μάρτυρες εκδήλωσης μορφών βίαιης συμπεριφοράς μέσα στο σχολείο, αλλά και εκτός αυτού. Η συμπεριφορά αυτή εκδηλώνεται από την πλευρά των μαθητών με θύματα τους συμμαθητές τους, τους εκπαιδευτικούς ή τη </a:t>
            </a:r>
            <a:r>
              <a:rPr lang="el-GR" sz="2000" dirty="0" smtClean="0"/>
              <a:t>σ</a:t>
            </a:r>
            <a:r>
              <a:rPr lang="en-US" sz="2000" dirty="0" smtClean="0"/>
              <a:t>x</a:t>
            </a:r>
            <a:r>
              <a:rPr lang="el-GR" sz="2000" dirty="0" smtClean="0"/>
              <a:t>ολική </a:t>
            </a:r>
            <a:r>
              <a:rPr lang="el-GR" sz="2000" dirty="0"/>
              <a:t>περιουσία (κτήρια, </a:t>
            </a:r>
            <a:r>
              <a:rPr lang="el-GR" sz="2000" dirty="0" smtClean="0"/>
              <a:t>αντικείμενα κτλ</a:t>
            </a:r>
            <a:r>
              <a:rPr lang="el-GR" sz="2000" dirty="0" smtClean="0"/>
              <a:t>.)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E</a:t>
            </a:r>
            <a:r>
              <a:rPr lang="el-GR" sz="2000" dirty="0" err="1" smtClean="0"/>
              <a:t>ίναι</a:t>
            </a:r>
            <a:r>
              <a:rPr lang="el-GR" sz="2000" dirty="0" smtClean="0"/>
              <a:t> </a:t>
            </a:r>
            <a:r>
              <a:rPr lang="el-GR" sz="2000" dirty="0"/>
              <a:t>δυνατό με την κατάλληλη παρέμβαση στο σύστημα του σχολείου, τα περιστατικά αυτά να </a:t>
            </a:r>
            <a:r>
              <a:rPr lang="el-GR" sz="2000" dirty="0" smtClean="0"/>
              <a:t>περιοριστούν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l-GR" sz="2000" dirty="0"/>
              <a:t>Το σχολείο μπορεί, στο πλαίσιο της διδακτικής του παρέμβασης και με ποικίλες </a:t>
            </a:r>
            <a:r>
              <a:rPr lang="en-US" sz="2000" dirty="0" smtClean="0"/>
              <a:t> </a:t>
            </a:r>
            <a:r>
              <a:rPr lang="el-GR" sz="2000" dirty="0" err="1" smtClean="0"/>
              <a:t>εξωδιδακτικές</a:t>
            </a:r>
            <a:r>
              <a:rPr lang="el-GR" sz="2000" dirty="0" smtClean="0"/>
              <a:t> </a:t>
            </a:r>
            <a:r>
              <a:rPr lang="el-GR" sz="2000" dirty="0"/>
              <a:t>δραστηριότητες, μέσα σε κλίμα ασφαλές και καλλιεργώντας στους μαθητές την ικανότητα να δρουν υπεύθυνα, να διδάξει εναλλακτικές μορφές </a:t>
            </a:r>
            <a:r>
              <a:rPr lang="el-GR" sz="2000" dirty="0" smtClean="0"/>
              <a:t>συμπεριφοράς </a:t>
            </a:r>
            <a:r>
              <a:rPr lang="el-GR" sz="2000" dirty="0"/>
              <a:t>και διαχείρισης συγκρούσεων. </a:t>
            </a:r>
            <a:endParaRPr lang="el-GR" sz="2000" dirty="0" smtClean="0"/>
          </a:p>
          <a:p>
            <a:endParaRPr lang="el-G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Επιθετικότητα στο σχολείο </a:t>
            </a:r>
            <a:br>
              <a:rPr lang="el-GR" dirty="0" smtClean="0"/>
            </a:br>
            <a:r>
              <a:rPr lang="en-US" dirty="0" smtClean="0"/>
              <a:t>School violence</a:t>
            </a:r>
            <a:endParaRPr lang="el-GR" dirty="0"/>
          </a:p>
        </p:txBody>
      </p:sp>
      <p:pic>
        <p:nvPicPr>
          <p:cNvPr id="1026" name="Picture 2" descr="C:\Users\dimitris\Desktop\image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13176"/>
            <a:ext cx="1803417" cy="146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Με αφορμή τη γενικότερη αύξηση της σχολικής βίας  ο πρόεδρος του τμήματος και οι υπόλοιποι μαθητές αποφάσισαν να συγκαλέσουν το συμβούλιο της τάξης με σκοπό την πρόληψη του φαινομένου αυτού στο σχολείο μας.</a:t>
            </a:r>
          </a:p>
          <a:p>
            <a:r>
              <a:rPr lang="el-GR" dirty="0" smtClean="0"/>
              <a:t>Οι μαθητές κάθισαν σε κυκλική διάταξη και ο συντονιστής καθηγητής υπενθύμισε σε όλους τους κανόνες της συζήτησης.</a:t>
            </a:r>
          </a:p>
          <a:p>
            <a:r>
              <a:rPr lang="el-GR" dirty="0" smtClean="0"/>
              <a:t>Όλοι οι μαθητές είχαν δικαίωμα να λάβουν μέρος στη συζήτηση αρκεί να μην ξεπερνούσαν το χρόνο των 3 λεπτών.</a:t>
            </a:r>
          </a:p>
          <a:p>
            <a:r>
              <a:rPr lang="el-GR" dirty="0" smtClean="0"/>
              <a:t>Ο γραμματέας κρατούσε τα πρακτικά της συζήτησης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Αφορμή σύγκλησης συμβουλίου –Τρόπος </a:t>
            </a:r>
            <a:r>
              <a:rPr lang="el-GR" sz="2800" dirty="0" smtClean="0"/>
              <a:t>λειτουργίας </a:t>
            </a:r>
            <a:br>
              <a:rPr lang="el-GR" sz="2800" dirty="0" smtClean="0"/>
            </a:br>
            <a:r>
              <a:rPr lang="en-US" sz="2800" dirty="0" smtClean="0"/>
              <a:t>Cause of the council meeting –How the council works</a:t>
            </a:r>
            <a:endParaRPr lang="el-GR" sz="2800" dirty="0"/>
          </a:p>
        </p:txBody>
      </p:sp>
      <p:pic>
        <p:nvPicPr>
          <p:cNvPr id="2050" name="Picture 2" descr="C:\Users\dimitri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45224"/>
            <a:ext cx="1571105" cy="123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8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536" y="2060848"/>
            <a:ext cx="8229600" cy="4572000"/>
          </a:xfrm>
        </p:spPr>
        <p:txBody>
          <a:bodyPr/>
          <a:lstStyle/>
          <a:p>
            <a:r>
              <a:rPr lang="en-US" dirty="0" smtClean="0"/>
              <a:t>H </a:t>
            </a:r>
            <a:r>
              <a:rPr lang="el-GR" dirty="0" err="1" smtClean="0"/>
              <a:t>συζητηση</a:t>
            </a:r>
            <a:r>
              <a:rPr lang="el-GR" dirty="0" smtClean="0"/>
              <a:t> ξεκίνησε με έναν καταιγισμό ιδεών γύρω από </a:t>
            </a:r>
            <a:r>
              <a:rPr lang="el-GR" dirty="0" smtClean="0"/>
              <a:t>τις αιτίες της </a:t>
            </a:r>
            <a:r>
              <a:rPr lang="el-GR" dirty="0" smtClean="0"/>
              <a:t>επιθετικότητα. Όλοι οι μαθητές συμμετείχαν λέγοντας τις ιδέες τους οι οποίες κατεγράφησαν στον πίνακα από έναν εθελοντή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Στη συνέχεια έγιναν κάποια σχόλια από το συντονιστή καθηγητή και μέσα από τη συζήτηση μεταξύ των μαθητών αναδείχθηκαν οι βασικότερες αιτίες επιθετικότητας </a:t>
            </a:r>
          </a:p>
          <a:p>
            <a:r>
              <a:rPr lang="el-GR" dirty="0" smtClean="0"/>
              <a:t>Ο γραμματέας τις κατέγραψε στα πρακτικά.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Αιτίες επιθετικότητας</a:t>
            </a:r>
            <a:br>
              <a:rPr lang="el-GR" dirty="0" smtClean="0"/>
            </a:br>
            <a:r>
              <a:rPr lang="en-US" dirty="0" smtClean="0"/>
              <a:t>Causes of violence</a:t>
            </a:r>
            <a:endParaRPr lang="el-GR" dirty="0"/>
          </a:p>
        </p:txBody>
      </p:sp>
      <p:pic>
        <p:nvPicPr>
          <p:cNvPr id="3074" name="Picture 2" descr="C:\Users\dimitris\Desktop\https _userscontent2.emaze.com_images_c4049de8-6fb1-4fb1-a77c-8a66c56e93a0_e0b7c4ac-ff0f-4b05-a2bc-5e7b055e4d2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1782008" cy="17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7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 </a:t>
            </a:r>
            <a:r>
              <a:rPr lang="el-GR" dirty="0" smtClean="0"/>
              <a:t>συντονιστής καθηγητής ζήτησε από τους μαθητές να </a:t>
            </a:r>
            <a:r>
              <a:rPr lang="el-GR" dirty="0"/>
              <a:t>αναφέρουν </a:t>
            </a:r>
            <a:r>
              <a:rPr lang="el-GR" dirty="0" smtClean="0"/>
              <a:t> </a:t>
            </a:r>
            <a:r>
              <a:rPr lang="el-GR" dirty="0"/>
              <a:t>περιστατικά βίας ή επιθετικότητας που γνωρίζουν και συνδέονται με το σχολείο. Αφού </a:t>
            </a:r>
            <a:r>
              <a:rPr lang="el-GR" dirty="0" smtClean="0"/>
              <a:t>ακούστηκαν </a:t>
            </a:r>
            <a:r>
              <a:rPr lang="el-GR" dirty="0"/>
              <a:t>τα περιστατικά </a:t>
            </a:r>
            <a:r>
              <a:rPr lang="el-GR" dirty="0" smtClean="0"/>
              <a:t>συζητήσαμε </a:t>
            </a:r>
            <a:r>
              <a:rPr lang="el-GR" dirty="0"/>
              <a:t>και </a:t>
            </a:r>
            <a:r>
              <a:rPr lang="el-GR" dirty="0" smtClean="0"/>
              <a:t>επιλέξαμε </a:t>
            </a:r>
            <a:r>
              <a:rPr lang="el-GR" dirty="0"/>
              <a:t>μαζί ένα, για να το διαδραματίσουμε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Τα </a:t>
            </a:r>
            <a:r>
              <a:rPr lang="el-GR" dirty="0"/>
              <a:t>άτομα </a:t>
            </a:r>
            <a:r>
              <a:rPr lang="el-GR" dirty="0" smtClean="0"/>
              <a:t>– εθελοντές ήταν τόσα </a:t>
            </a:r>
            <a:r>
              <a:rPr lang="el-GR" dirty="0"/>
              <a:t>όσα εμπλέκονταν στο περιστατικό. </a:t>
            </a:r>
            <a:r>
              <a:rPr lang="el-GR" dirty="0" smtClean="0"/>
              <a:t>Στους </a:t>
            </a:r>
            <a:r>
              <a:rPr lang="el-GR" dirty="0"/>
              <a:t>ρόλους </a:t>
            </a:r>
            <a:r>
              <a:rPr lang="el-GR" dirty="0" smtClean="0"/>
              <a:t>   εντάξαμε όλους  τους ρόλους των μαθητών</a:t>
            </a:r>
            <a:r>
              <a:rPr lang="el-GR" dirty="0"/>
              <a:t>, </a:t>
            </a:r>
            <a:r>
              <a:rPr lang="el-GR" dirty="0" smtClean="0"/>
              <a:t>καθηγητών.</a:t>
            </a:r>
            <a:r>
              <a:rPr lang="el-GR" dirty="0"/>
              <a:t> </a:t>
            </a:r>
          </a:p>
          <a:p>
            <a:r>
              <a:rPr lang="el-GR" b="1" dirty="0"/>
              <a:t>Οι </a:t>
            </a:r>
            <a:r>
              <a:rPr lang="el-GR" b="1" dirty="0" smtClean="0"/>
              <a:t>ι </a:t>
            </a:r>
            <a:r>
              <a:rPr lang="el-GR" dirty="0"/>
              <a:t>μαθητές </a:t>
            </a:r>
            <a:r>
              <a:rPr lang="el-GR" dirty="0" smtClean="0"/>
              <a:t>χωρίστηκαν </a:t>
            </a:r>
            <a:r>
              <a:rPr lang="el-GR" dirty="0"/>
              <a:t>σε αντίστοιχες ομάδες με τους ρόλους που </a:t>
            </a:r>
            <a:r>
              <a:rPr lang="el-GR" dirty="0" smtClean="0"/>
              <a:t>υπήρχαν </a:t>
            </a:r>
            <a:r>
              <a:rPr lang="el-GR" dirty="0"/>
              <a:t>στο περιστατικό (π.χ. 5 μαθητές </a:t>
            </a:r>
            <a:r>
              <a:rPr lang="el-GR" dirty="0" smtClean="0"/>
              <a:t>ήταν μια </a:t>
            </a:r>
            <a:r>
              <a:rPr lang="el-GR" dirty="0"/>
              <a:t>ομάδα και </a:t>
            </a:r>
            <a:r>
              <a:rPr lang="el-GR" dirty="0" smtClean="0"/>
              <a:t>παρατηρούσαν τον- </a:t>
            </a:r>
            <a:r>
              <a:rPr lang="el-GR" dirty="0"/>
              <a:t>τους θύτες, </a:t>
            </a:r>
            <a:r>
              <a:rPr lang="el-GR" dirty="0" smtClean="0"/>
              <a:t>2 </a:t>
            </a:r>
            <a:r>
              <a:rPr lang="el-GR" dirty="0"/>
              <a:t>άλλοι </a:t>
            </a:r>
            <a:r>
              <a:rPr lang="el-GR" dirty="0" smtClean="0"/>
              <a:t>ήταν οι </a:t>
            </a:r>
            <a:r>
              <a:rPr lang="el-GR" dirty="0"/>
              <a:t>θύτες, 5 άλλοι οι καθηγητές, 5 οι μαθητές </a:t>
            </a:r>
            <a:r>
              <a:rPr lang="el-GR" dirty="0" smtClean="0"/>
              <a:t>που ήταν οι </a:t>
            </a:r>
            <a:r>
              <a:rPr lang="el-GR" dirty="0"/>
              <a:t>θεατές του συμβάντος χωρίς να συμμετέχουν κλπ). Αυτοί </a:t>
            </a:r>
            <a:r>
              <a:rPr lang="el-GR" dirty="0" smtClean="0"/>
              <a:t>παρατηρούσαν το </a:t>
            </a:r>
            <a:r>
              <a:rPr lang="el-GR" dirty="0"/>
              <a:t>περιστατικό και </a:t>
            </a:r>
            <a:r>
              <a:rPr lang="el-GR" dirty="0" smtClean="0"/>
              <a:t>κλήθηκαν απ</a:t>
            </a:r>
            <a:r>
              <a:rPr lang="el-GR" dirty="0"/>
              <a:t>ό</a:t>
            </a:r>
            <a:r>
              <a:rPr lang="el-GR" dirty="0" smtClean="0"/>
              <a:t> τον συντονιστή να </a:t>
            </a:r>
            <a:r>
              <a:rPr lang="el-GR" dirty="0"/>
              <a:t>απαντήσουν στις ερωτήσεις</a:t>
            </a:r>
            <a:r>
              <a:rPr lang="el-GR" dirty="0" smtClean="0"/>
              <a:t>:</a:t>
            </a:r>
            <a:endParaRPr lang="el-GR" dirty="0"/>
          </a:p>
          <a:p>
            <a:pPr lvl="0"/>
            <a:r>
              <a:rPr lang="el-GR" dirty="0"/>
              <a:t>Πώς αισθάνεται αυτός που </a:t>
            </a:r>
            <a:r>
              <a:rPr lang="el-GR" dirty="0" smtClean="0"/>
              <a:t>παρατηρούν</a:t>
            </a:r>
            <a:r>
              <a:rPr lang="en-US" dirty="0" smtClean="0"/>
              <a:t>;</a:t>
            </a:r>
            <a:endParaRPr lang="el-GR" dirty="0"/>
          </a:p>
          <a:p>
            <a:pPr lvl="0"/>
            <a:r>
              <a:rPr lang="el-GR" dirty="0"/>
              <a:t>Τι συνέβη και φτάσανε τα πράγματα μέχρι </a:t>
            </a:r>
            <a:r>
              <a:rPr lang="el-GR" dirty="0" smtClean="0"/>
              <a:t>εδώ</a:t>
            </a:r>
            <a:endParaRPr lang="el-GR" dirty="0"/>
          </a:p>
          <a:p>
            <a:pPr lvl="0"/>
            <a:r>
              <a:rPr lang="el-GR" dirty="0"/>
              <a:t>Τι θέλουν να συμβεί, ώστε να αλλάξουν τα πράγματα. Τι μπορεί να κάνει ο ίδιος, τι ζητά από τους </a:t>
            </a:r>
            <a:r>
              <a:rPr lang="el-GR" dirty="0" smtClean="0"/>
              <a:t>άλλους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/>
              <a:t>Έ</a:t>
            </a:r>
            <a:r>
              <a:rPr lang="el-GR" dirty="0" smtClean="0"/>
              <a:t>να </a:t>
            </a:r>
            <a:r>
              <a:rPr lang="el-GR" dirty="0"/>
              <a:t>μέλος από την κάθε ομάδα </a:t>
            </a:r>
            <a:r>
              <a:rPr lang="el-GR" dirty="0"/>
              <a:t> </a:t>
            </a:r>
            <a:r>
              <a:rPr lang="el-GR" dirty="0" smtClean="0"/>
              <a:t>έδινε </a:t>
            </a:r>
            <a:r>
              <a:rPr lang="el-GR" dirty="0"/>
              <a:t>τις απαντήσεις της ομάδας του </a:t>
            </a:r>
            <a:r>
              <a:rPr lang="el-GR" dirty="0" smtClean="0"/>
              <a:t>Ο </a:t>
            </a:r>
            <a:r>
              <a:rPr lang="el-GR" dirty="0"/>
              <a:t>συντονιστής </a:t>
            </a:r>
            <a:r>
              <a:rPr lang="el-GR" dirty="0" smtClean="0"/>
              <a:t>σχολίαζε </a:t>
            </a:r>
            <a:r>
              <a:rPr lang="el-GR" dirty="0"/>
              <a:t>και </a:t>
            </a:r>
            <a:r>
              <a:rPr lang="el-GR" dirty="0" smtClean="0"/>
              <a:t>συνέθεταν όλοι μαζί  τα παραπάνω Επικεντρώθηκε το έργο του συμβουλίου   </a:t>
            </a:r>
            <a:r>
              <a:rPr lang="el-GR" dirty="0"/>
              <a:t>στις προτάσεις, τι μπορεί να γίνει ώστε να αντιμετωπιστεί το πρόβλημα.</a:t>
            </a:r>
          </a:p>
          <a:p>
            <a:pPr lvl="0"/>
            <a:endParaRPr lang="el-GR" dirty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9200"/>
          </a:xfrm>
        </p:spPr>
        <p:txBody>
          <a:bodyPr>
            <a:noAutofit/>
          </a:bodyPr>
          <a:lstStyle/>
          <a:p>
            <a:r>
              <a:rPr lang="el-GR" sz="2800" dirty="0" smtClean="0"/>
              <a:t>Παρουσίαση περιστατικού επιθετικότητας –Παιχνίδι ρόλων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n-US" sz="2800" dirty="0" smtClean="0"/>
              <a:t>presentation of an aggressive incident –Role play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4354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Χρησιμοποιώντας το προηγούμενο περιστατικό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 ο συντονιστής ζήτησε από τα μέλη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 να </a:t>
            </a:r>
            <a:r>
              <a:rPr lang="el-GR" dirty="0"/>
              <a:t>το </a:t>
            </a:r>
            <a:r>
              <a:rPr lang="el-GR" dirty="0" smtClean="0"/>
              <a:t>κουβεντιάσουν και </a:t>
            </a:r>
            <a:r>
              <a:rPr lang="el-GR" dirty="0"/>
              <a:t>να </a:t>
            </a:r>
            <a:r>
              <a:rPr lang="el-GR" dirty="0" smtClean="0"/>
              <a:t>βρουν λύση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 </a:t>
            </a:r>
            <a:r>
              <a:rPr lang="el-GR" dirty="0"/>
              <a:t>Έ</a:t>
            </a:r>
            <a:r>
              <a:rPr lang="el-GR" dirty="0" smtClean="0"/>
              <a:t>ξι </a:t>
            </a:r>
            <a:r>
              <a:rPr lang="el-GR" dirty="0"/>
              <a:t>εθελοντές </a:t>
            </a:r>
            <a:r>
              <a:rPr lang="el-GR" dirty="0"/>
              <a:t> </a:t>
            </a:r>
            <a:r>
              <a:rPr lang="el-GR" dirty="0" smtClean="0"/>
              <a:t>συμμετείχαν στην </a:t>
            </a:r>
            <a:r>
              <a:rPr lang="el-GR" dirty="0"/>
              <a:t>επίλυση του θέματος. Ο κάθε εθελοντής </a:t>
            </a:r>
            <a:r>
              <a:rPr lang="el-GR" dirty="0" smtClean="0"/>
              <a:t>πήρε ένα </a:t>
            </a:r>
            <a:r>
              <a:rPr lang="el-GR" dirty="0"/>
              <a:t>χαρτάκι στο οποίο </a:t>
            </a:r>
            <a:r>
              <a:rPr lang="el-GR" dirty="0" err="1" smtClean="0"/>
              <a:t>αναγράφόταν</a:t>
            </a:r>
            <a:r>
              <a:rPr lang="el-GR" dirty="0" smtClean="0"/>
              <a:t> ο </a:t>
            </a:r>
            <a:r>
              <a:rPr lang="el-GR" dirty="0"/>
              <a:t>ρόλος που </a:t>
            </a:r>
            <a:r>
              <a:rPr lang="el-GR" dirty="0" smtClean="0"/>
              <a:t>καλείτο να </a:t>
            </a:r>
            <a:r>
              <a:rPr lang="el-GR" dirty="0"/>
              <a:t>παίξει. Οι ρόλοι </a:t>
            </a:r>
            <a:r>
              <a:rPr lang="el-GR" dirty="0" smtClean="0"/>
              <a:t>ήταν  </a:t>
            </a:r>
            <a:r>
              <a:rPr lang="el-GR" dirty="0"/>
              <a:t>οι εξής: αρχηγός, διασπαστής, χιουμορίστας, αποσυρμένος, αυτός που θέλει να τα έχει καλά με </a:t>
            </a:r>
            <a:r>
              <a:rPr lang="el-GR" dirty="0" smtClean="0"/>
              <a:t>όλους, σπασίκλας</a:t>
            </a:r>
            <a:r>
              <a:rPr lang="el-GR" dirty="0"/>
              <a:t>. Στη συζήτηση </a:t>
            </a:r>
            <a:r>
              <a:rPr lang="el-GR" dirty="0" smtClean="0"/>
              <a:t>λειτούργησαν με </a:t>
            </a:r>
            <a:r>
              <a:rPr lang="el-GR" dirty="0"/>
              <a:t>βάση το ρόλο τους.  </a:t>
            </a:r>
          </a:p>
          <a:p>
            <a:r>
              <a:rPr lang="el-GR" dirty="0" smtClean="0"/>
              <a:t>Στο τέλος   αναδείχθηκε  ότι  είχαν </a:t>
            </a:r>
            <a:r>
              <a:rPr lang="el-GR" dirty="0"/>
              <a:t>όλοι ευθύνη γι’ αυτό που </a:t>
            </a:r>
            <a:r>
              <a:rPr lang="el-GR" dirty="0" smtClean="0"/>
              <a:t>συνέβη, </a:t>
            </a:r>
            <a:r>
              <a:rPr lang="el-GR" dirty="0"/>
              <a:t>ότι υπάρχουν διάφοροι ρόλοι σε μια ομάδα και είναι σημαντικό να γνωρίζουμε ότι επηρεάζουν την έκβαση των πραγμάτων.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9874" y="62068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err="1" smtClean="0"/>
              <a:t>Επιλυση</a:t>
            </a:r>
            <a:r>
              <a:rPr lang="el-GR" dirty="0" smtClean="0"/>
              <a:t> προβλήματος – </a:t>
            </a:r>
            <a:r>
              <a:rPr lang="en-US" dirty="0"/>
              <a:t>P</a:t>
            </a:r>
            <a:r>
              <a:rPr lang="en-US" dirty="0" smtClean="0"/>
              <a:t>roblem solving</a:t>
            </a:r>
            <a:br>
              <a:rPr lang="en-US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098" name="Picture 2" descr="C:\Users\dimitris\Desktop\problem-solving-techniques-500x5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908720"/>
            <a:ext cx="1589162" cy="157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39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 τέλος της συνεδρίασης ο Πρόεδρος ευχαρίστησε όλα τα μέλη για την εποικοδομητική και γόνιμη συζήτηση και αποφάσισε να κοινοποιήσει τα πρακτικά της συζήτησης αυτής τόσο στο δεκαπενταμελές συμβούλιο όσο και στο σύλλογο διδασκόντων .</a:t>
            </a:r>
          </a:p>
          <a:p>
            <a:r>
              <a:rPr lang="el-GR" dirty="0" smtClean="0"/>
              <a:t>Όλα τα μέλη συμμετείχαν και φάνηκαν ευχαριστημένα από τη διεξαγωγή του συμβουλίου αυτού.</a:t>
            </a:r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Τέλος συνεδρίασης </a:t>
            </a:r>
            <a:r>
              <a:rPr lang="en-US" dirty="0" smtClean="0"/>
              <a:t>-End of session</a:t>
            </a:r>
            <a:endParaRPr lang="el-GR" dirty="0"/>
          </a:p>
        </p:txBody>
      </p:sp>
      <p:pic>
        <p:nvPicPr>
          <p:cNvPr id="5122" name="Picture 2" descr="C:\Users\dimitris\Desktop\14207301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301208"/>
            <a:ext cx="4009058" cy="118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2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172</TotalTime>
  <Words>480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2ο ΓΥΜΝΑΣΙΟ ΠΡΕΒΕΖΑΣ 2nd GYMNASIUM OF PREVEZA</vt:lpstr>
      <vt:lpstr>     ΘΕΜΑ ΣΥΖΗΤΗΣΗΣ-TOPIC OF DISCUSSION </vt:lpstr>
      <vt:lpstr>Επιθετικότητα στο σχολείο  School violence</vt:lpstr>
      <vt:lpstr>Αφορμή σύγκλησης συμβουλίου –Τρόπος λειτουργίας  Cause of the council meeting –How the council works</vt:lpstr>
      <vt:lpstr>Αιτίες επιθετικότητας Causes of violence</vt:lpstr>
      <vt:lpstr>Παρουσίαση περιστατικού επιθετικότητας –Παιχνίδι ρόλων presentation of an aggressive incident –Role play</vt:lpstr>
      <vt:lpstr>         Επιλυση προβλήματος – Problem solving  </vt:lpstr>
      <vt:lpstr>Τέλος συνεδρίασης -End of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dimitris</dc:creator>
  <cp:lastModifiedBy>dimitris</cp:lastModifiedBy>
  <cp:revision>16</cp:revision>
  <dcterms:created xsi:type="dcterms:W3CDTF">2018-09-22T20:50:30Z</dcterms:created>
  <dcterms:modified xsi:type="dcterms:W3CDTF">2018-09-23T15:44:59Z</dcterms:modified>
</cp:coreProperties>
</file>