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9EACA-CD15-42F2-B8D8-A16B75F3C6E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1982409"/>
            <a:ext cx="11247120" cy="1739347"/>
          </a:xfrm>
        </p:spPr>
        <p:txBody>
          <a:bodyPr/>
          <a:lstStyle/>
          <a:p>
            <a:r>
              <a:rPr lang="el-GR" dirty="0" smtClean="0"/>
              <a:t>ΦΥΓΗ,ΤΡΑΥΜΑ,ΣΧΟΛΕΙΟ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156862"/>
            <a:ext cx="11506200" cy="457200"/>
          </a:xfrm>
        </p:spPr>
        <p:txBody>
          <a:bodyPr/>
          <a:lstStyle/>
          <a:p>
            <a:r>
              <a:rPr lang="el-GR" dirty="0" smtClean="0"/>
              <a:t>Παρουσίαση για την ευαισθητοποίηση γύρω από το προσφυγικό θέμα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854" y="80010"/>
            <a:ext cx="1945246" cy="19023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83" y="3357630"/>
            <a:ext cx="47625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0" y="80010"/>
            <a:ext cx="3656821" cy="1902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0" y="4442362"/>
            <a:ext cx="2476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8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08" y="284176"/>
            <a:ext cx="9784080" cy="1508760"/>
          </a:xfrm>
        </p:spPr>
        <p:txBody>
          <a:bodyPr>
            <a:noAutofit/>
          </a:bodyPr>
          <a:lstStyle/>
          <a:p>
            <a:r>
              <a:rPr lang="el-GR" sz="2800" dirty="0"/>
              <a:t>Οι περισσοτερο διαγνωσμενεσ διαταραχεσ παιδιων και </a:t>
            </a:r>
            <a:r>
              <a:rPr lang="el-GR" sz="2800" dirty="0" smtClean="0"/>
              <a:t>                   εφηβων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συγκεκριμενεσ αντιδρασεισ αναλογα με την ηλικια </a:t>
            </a:r>
            <a:br>
              <a:rPr lang="el-GR" sz="2800" dirty="0" smtClean="0"/>
            </a:br>
            <a:r>
              <a:rPr lang="el-GR" sz="2800" dirty="0" smtClean="0"/>
              <a:t>παιδια ωσ 6 ετων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Απώλεια ήδη κατακτημένων δεξιοτήτων</a:t>
            </a:r>
          </a:p>
          <a:p>
            <a:r>
              <a:rPr lang="el-GR" dirty="0" smtClean="0"/>
              <a:t>Ξάφνιασμα,προσκόλληση σε άτομα εμπιστοσύνης,σύγχυση</a:t>
            </a:r>
          </a:p>
          <a:p>
            <a:r>
              <a:rPr lang="el-GR" dirty="0" smtClean="0"/>
              <a:t>Φόβος για το σκοτάδι,αίσθημα μοναξιάς,φόβος για άγνωστα πρόσωπα ή ζώα</a:t>
            </a:r>
          </a:p>
          <a:p>
            <a:r>
              <a:rPr lang="el-GR" dirty="0" smtClean="0"/>
              <a:t>Ανήσυχος-διαταραγμένος ύπνος,συχνές αφυπνίσεις</a:t>
            </a:r>
          </a:p>
          <a:p>
            <a:r>
              <a:rPr lang="el-GR" dirty="0" smtClean="0"/>
              <a:t>Αναζήτηση βοήθειας με κλάμα (λυγμούς) ή φωνές</a:t>
            </a:r>
          </a:p>
          <a:p>
            <a:r>
              <a:rPr lang="el-GR" dirty="0" smtClean="0"/>
              <a:t>Μετατραυματικό παιχνίδι( Η τραυματική εμπειρία επαναλαμβάνεται ξανά και ξανά σαν ένα έργο /παιχνίδι)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434" y="284176"/>
            <a:ext cx="1502535" cy="14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54" y="316519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l-GR" dirty="0"/>
              <a:t>Οι περισσοτερο διαγνωσμενεσ διαταραχεσ παιδιων και </a:t>
            </a:r>
            <a:r>
              <a:rPr lang="el-GR" dirty="0" smtClean="0"/>
              <a:t>εφηβων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παιδια 6-10 ετων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400" dirty="0"/>
              <a:t>Απώλεια ήδη κατακτημένων δεξιοτήτων</a:t>
            </a:r>
          </a:p>
          <a:p>
            <a:r>
              <a:rPr lang="el-GR" sz="1400" dirty="0" smtClean="0"/>
              <a:t>Θρήνος και προσκόλληση</a:t>
            </a:r>
          </a:p>
          <a:p>
            <a:r>
              <a:rPr lang="el-GR" sz="1400" dirty="0" smtClean="0"/>
              <a:t>Εφιάλτες και ανήσυχος ύπνος,αφυπνίσεις</a:t>
            </a:r>
          </a:p>
          <a:p>
            <a:r>
              <a:rPr lang="el-GR" sz="1400" dirty="0" smtClean="0"/>
              <a:t>Φοβοι που δεν υπήρχαν παλιότερα</a:t>
            </a:r>
          </a:p>
          <a:p>
            <a:r>
              <a:rPr lang="el-GR" sz="1400" dirty="0" smtClean="0"/>
              <a:t>Επιθετική συμπεριφορά</a:t>
            </a:r>
          </a:p>
          <a:p>
            <a:r>
              <a:rPr lang="el-GR" sz="1400" dirty="0" smtClean="0"/>
              <a:t>Ανήσυχη συμπεριφορά και σύγχυση</a:t>
            </a:r>
          </a:p>
          <a:p>
            <a:r>
              <a:rPr lang="el-GR" sz="1400" dirty="0" smtClean="0"/>
              <a:t>Συμπεριφορά μη συμβατή με την ηλικία του (δάχτυλο στο στόμα)</a:t>
            </a:r>
          </a:p>
          <a:p>
            <a:r>
              <a:rPr lang="el-GR" sz="1400" dirty="0" smtClean="0"/>
              <a:t>Ανταγωνιστική συμπεριφορά ανάμεσα σε αδέρφια ή άλλα με σκοπό να κερδίσουν την προσοχή</a:t>
            </a:r>
          </a:p>
          <a:p>
            <a:r>
              <a:rPr lang="el-GR" sz="1400" dirty="0" smtClean="0"/>
              <a:t>Προβλήματα στο σχολείο εξαιτίας ανάρμοστης συμπεριφοράς ,μαθησιακά προβλήματα ή αποφυγή μάθησης (αναίτια απόντες)</a:t>
            </a:r>
          </a:p>
          <a:p>
            <a:r>
              <a:rPr lang="el-GR" sz="1400" dirty="0" smtClean="0"/>
              <a:t>Απώλεια  ενδιαφέροντος και απομάκρυνση από συνομηλίκους</a:t>
            </a:r>
          </a:p>
          <a:p>
            <a:r>
              <a:rPr lang="el-GR" sz="1400" dirty="0" smtClean="0"/>
              <a:t>Πόνοι ψυχοσωματικής αιτιολογίας(πονοκέφαλοι ,στομαχόπονοι)</a:t>
            </a:r>
          </a:p>
          <a:p>
            <a:r>
              <a:rPr lang="el-GR" sz="1400" dirty="0" smtClean="0"/>
              <a:t>Δυσθυμία σε βαθμό κατάθλιψης</a:t>
            </a:r>
          </a:p>
          <a:p>
            <a:r>
              <a:rPr lang="el-GR" sz="1400" dirty="0" smtClean="0"/>
              <a:t>Μετατραυματικό παιχνίδι</a:t>
            </a:r>
            <a:endParaRPr lang="el-GR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645" y="316519"/>
            <a:ext cx="1502535" cy="14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9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95" y="316519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l-GR" dirty="0"/>
              <a:t>Οι περισσοτερο διαγνωσμενεσ διαταραχεσ παιδιων και </a:t>
            </a:r>
            <a:r>
              <a:rPr lang="el-GR" dirty="0" smtClean="0"/>
              <a:t>εφηβων</a:t>
            </a:r>
            <a:br>
              <a:rPr lang="el-GR" dirty="0" smtClean="0"/>
            </a:br>
            <a:r>
              <a:rPr lang="el-GR" dirty="0" smtClean="0"/>
              <a:t>ηλικιεσ 11 - 16 ετων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Εφιάλτες και διαταραχές ύπνου</a:t>
            </a:r>
          </a:p>
          <a:p>
            <a:r>
              <a:rPr lang="el-GR" dirty="0" smtClean="0"/>
              <a:t>Επαναστατική συμπεριφορά και άρνηση να εκπληρώσουν τις υποχρεώσεις τους τόσο στο σχολείο όσο και στο σπίτι</a:t>
            </a:r>
          </a:p>
          <a:p>
            <a:r>
              <a:rPr lang="el-GR" dirty="0" smtClean="0"/>
              <a:t>Προβλήματα στο σχολείο(ανάρμοστη συμπεριφορά,τσακωμοί,κοπάνες)προβλήματα συγκέντρωσης</a:t>
            </a:r>
          </a:p>
          <a:p>
            <a:r>
              <a:rPr lang="el-GR" dirty="0" smtClean="0"/>
              <a:t>Πόνοι ψυχοσωματικής αιτιολογίας (πονοκέφαλοι,στομαχόπονοι κ.α.)</a:t>
            </a:r>
          </a:p>
          <a:p>
            <a:r>
              <a:rPr lang="el-GR" dirty="0" smtClean="0"/>
              <a:t>Απώλεια ενδιαφέροντος και απομάκρυνση από φίλους και γενικά συνομηλίκους</a:t>
            </a:r>
          </a:p>
          <a:p>
            <a:r>
              <a:rPr lang="el-GR" dirty="0" smtClean="0"/>
              <a:t>Αίσθημα μοναξιάς</a:t>
            </a:r>
          </a:p>
          <a:p>
            <a:r>
              <a:rPr lang="el-GR" dirty="0" smtClean="0"/>
              <a:t>Αίσθημα σμίκρυνσης μέλλοντος και φόβος για το μέλλον</a:t>
            </a:r>
          </a:p>
          <a:p>
            <a:r>
              <a:rPr lang="el-GR" dirty="0" smtClean="0"/>
              <a:t>Αναζήτηση καταφυγίου σε νόμιμες ή παράνομες ουσίες,αλκοόλ</a:t>
            </a:r>
          </a:p>
          <a:p>
            <a:r>
              <a:rPr lang="el-GR" dirty="0" smtClean="0"/>
              <a:t>Κατάθλιψη,τάσεις αυτοκτονίας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176680"/>
            <a:ext cx="1645523" cy="16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85" y="284176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Οι </a:t>
            </a:r>
            <a:r>
              <a:rPr lang="el-GR" dirty="0"/>
              <a:t>περισσοτερο διαγνωσμενεσ διαταραχεσ παιδιων και </a:t>
            </a:r>
            <a:r>
              <a:rPr lang="el-GR" dirty="0" smtClean="0"/>
              <a:t>εφηβων</a:t>
            </a:r>
            <a:br>
              <a:rPr lang="el-GR" dirty="0" smtClean="0"/>
            </a:br>
            <a:r>
              <a:rPr lang="el-GR" dirty="0" smtClean="0"/>
              <a:t>καταθλιψη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Συχνότητα</a:t>
            </a:r>
          </a:p>
          <a:p>
            <a:pPr marL="0" indent="0">
              <a:buNone/>
            </a:pPr>
            <a:r>
              <a:rPr lang="el-GR" dirty="0" smtClean="0"/>
              <a:t>-στους Γερμανούς εφήβους και παιδιά κυμαίνεται από 1% εώς και 4%</a:t>
            </a:r>
          </a:p>
          <a:p>
            <a:pPr marL="0" indent="0">
              <a:buNone/>
            </a:pPr>
            <a:r>
              <a:rPr lang="el-GR" dirty="0" smtClean="0"/>
              <a:t>-σε ανήλικους πρόσφυγες από 3% εώς 30%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Βασικά συμπτώματα</a:t>
            </a:r>
          </a:p>
          <a:p>
            <a:pPr>
              <a:buFontTx/>
              <a:buChar char="-"/>
            </a:pPr>
            <a:r>
              <a:rPr lang="el-GR" dirty="0" smtClean="0"/>
              <a:t>Καταθλιπτική ή λυπημένη διάθεση</a:t>
            </a:r>
          </a:p>
          <a:p>
            <a:pPr>
              <a:buFontTx/>
              <a:buChar char="-"/>
            </a:pPr>
            <a:r>
              <a:rPr lang="el-GR" dirty="0" smtClean="0"/>
              <a:t>Απώλεια ενδιαφέροντος ή χαράς</a:t>
            </a:r>
          </a:p>
          <a:p>
            <a:pPr>
              <a:buFontTx/>
              <a:buChar char="-"/>
            </a:pPr>
            <a:r>
              <a:rPr lang="el-GR" dirty="0" smtClean="0"/>
              <a:t>Μειωμένο κίνητρο ή αυξημένη εξάντληση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Πρόσθετα συμπτώματα</a:t>
            </a:r>
          </a:p>
          <a:p>
            <a:pPr marL="0" indent="0">
              <a:buNone/>
            </a:pPr>
            <a:r>
              <a:rPr lang="el-GR" dirty="0" smtClean="0"/>
              <a:t>-απώλεια αυτοπεποίθησης,άισθημα ενοχής,μειωμένες πνευματικές δεξιότητες και συγκέντρωση</a:t>
            </a:r>
          </a:p>
          <a:p>
            <a:pPr marL="0" indent="0">
              <a:buNone/>
            </a:pPr>
            <a:r>
              <a:rPr lang="el-GR" dirty="0" smtClean="0"/>
              <a:t>- Μείωση (σε κάποιες περιπτώσεις αύξηση )όρεξης,αυτοκτονικές σκέψεις ή πράξεις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65" y="284176"/>
            <a:ext cx="1502535" cy="14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1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4.Συστασεισ για το σχολειο</a:t>
            </a:r>
            <a:br>
              <a:rPr lang="el-GR" dirty="0" smtClean="0"/>
            </a:br>
            <a:r>
              <a:rPr lang="el-GR" dirty="0" smtClean="0"/>
              <a:t>Α.κατανοηση συμπτωματων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Σύμπτωμα ως μορφή αυτοΐασης (ύπνος μεσά στην «ασφαλή» αίθουσα διδασκαλίας μετά από μια νύχτα γεμάτη με εφιάλτες)</a:t>
            </a:r>
          </a:p>
          <a:p>
            <a:r>
              <a:rPr lang="el-GR" dirty="0" smtClean="0"/>
              <a:t>Οι αντιδράσεις των παιδιών και των εφήβων δεν έχουν να κάνουν με τη μη συμμόρφωση  στους κανόνες της κοινωνίας μας αλλά με τις τρομακτικές εμπειρίες που έχουν βιώσει</a:t>
            </a:r>
          </a:p>
          <a:p>
            <a:r>
              <a:rPr lang="el-GR" dirty="0" smtClean="0"/>
              <a:t>Ευχάριστη και υποστηρικτική στάση των εκπαιδευτικών</a:t>
            </a:r>
          </a:p>
          <a:p>
            <a:r>
              <a:rPr lang="el-GR" dirty="0" smtClean="0"/>
              <a:t>Υπομονή και κατανόηση(τυχόν κυρώσεις οδηγούν σε διαφορετικά ή ακόμα μαζικότερα συμπτώματα</a:t>
            </a:r>
            <a:r>
              <a:rPr lang="el-GR" dirty="0"/>
              <a:t>)</a:t>
            </a:r>
            <a:endParaRPr lang="el-G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5" y="203074"/>
            <a:ext cx="1605566" cy="157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3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683421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l-GR" dirty="0"/>
              <a:t>Συστασεισ για το </a:t>
            </a:r>
            <a:r>
              <a:rPr lang="el-GR" dirty="0" smtClean="0"/>
              <a:t>σχολειο</a:t>
            </a:r>
            <a:br>
              <a:rPr lang="el-GR" dirty="0" smtClean="0"/>
            </a:br>
            <a:r>
              <a:rPr lang="el-GR" dirty="0" smtClean="0"/>
              <a:t>Β.ΕΝΗΜΕΡΩΣΗ </a:t>
            </a:r>
            <a:r>
              <a:rPr lang="el-GR" dirty="0"/>
              <a:t>ΚΑΙ ΕΥΑΙΣΘΗΤΟΠΟΙΗΣΗ ΤΟΥ ΔΙΔΑΚΤΙΚΟΥ ΠΡΟΣΩΠΙΚΟΥ</a:t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Θετικές σχέσεις και κοινωνική ενσωμάτωση δυναμώνουν την αντοχή των τραυματισμένων παιδιών</a:t>
            </a:r>
          </a:p>
          <a:p>
            <a:r>
              <a:rPr lang="el-GR" dirty="0" smtClean="0"/>
              <a:t>Σεβασμός ,εκτίμηση,αποφυγή </a:t>
            </a:r>
            <a:r>
              <a:rPr lang="en-US" dirty="0" smtClean="0"/>
              <a:t>bullying</a:t>
            </a:r>
            <a:r>
              <a:rPr lang="el-GR" dirty="0"/>
              <a:t> </a:t>
            </a:r>
            <a:r>
              <a:rPr lang="el-GR" dirty="0" smtClean="0"/>
              <a:t> και παρεκκλίνουσας συμπεριφοράς</a:t>
            </a:r>
          </a:p>
          <a:p>
            <a:r>
              <a:rPr lang="el-GR" dirty="0" smtClean="0"/>
              <a:t>Η βίωση της αλληλοεκτίμησης και της δημιουργίας σχέσης εμπιστοσύνης ανάμεσα στον εκπαιδετικό και το μαθητή αποτελεί επανορθωτική εμπειρία για το τραυματισμένο παιδί</a:t>
            </a:r>
          </a:p>
          <a:p>
            <a:r>
              <a:rPr lang="el-GR" smtClean="0"/>
              <a:t>Ο εκπαιδευτικός πρέπει να γνωρίζει ότι η σχέση με το τραυματισμένο παιδί συνοδεύεται από κρίση.Οι εκπαιδευτικοί πρέπει να είναι ενήμεροι ότι η κρίση αυτή είναι τραυματικό σύμπτωμα. 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767" y="222734"/>
            <a:ext cx="1605566" cy="157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Συστασεισ για το σχολειο</a:t>
            </a:r>
            <a:br>
              <a:rPr lang="el-GR" dirty="0" smtClean="0"/>
            </a:br>
            <a:r>
              <a:rPr lang="el-GR" dirty="0" smtClean="0"/>
              <a:t>επαναφορα αισθηματοσ ασφαλειασ και ελεγχου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Προβλεψιμότητα (κανονισμούς , δομές, τελετουργικό, συμφωνίες)</a:t>
            </a:r>
          </a:p>
          <a:p>
            <a:r>
              <a:rPr lang="el-GR" dirty="0" smtClean="0"/>
              <a:t>Διαφάνεια και πληροφόρηση</a:t>
            </a:r>
          </a:p>
          <a:p>
            <a:r>
              <a:rPr lang="el-GR" dirty="0" smtClean="0"/>
              <a:t>Ελευθερία αποφάσεων και συμμετοχής</a:t>
            </a:r>
          </a:p>
          <a:p>
            <a:r>
              <a:rPr lang="el-GR" dirty="0" smtClean="0"/>
              <a:t>Σεβασμός βασικών αναγκών (πείνα , δίψα κ.α.)</a:t>
            </a:r>
          </a:p>
          <a:p>
            <a:r>
              <a:rPr lang="el-GR" dirty="0" smtClean="0"/>
              <a:t>Προστασία από τη βία(βίαιες καταστάσεις μπορούν να οδηγήσουν σε ανεξέλεγκτη επιθετικότητα ) Τα μέσα είναι η αποκλιμάκωση και η διαμεσολάβηση.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93" y="208605"/>
            <a:ext cx="1579808" cy="154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Συστασεισ για το </a:t>
            </a:r>
            <a:r>
              <a:rPr lang="el-GR" dirty="0" smtClean="0"/>
              <a:t>σχολειο</a:t>
            </a:r>
            <a:br>
              <a:rPr lang="el-GR" dirty="0" smtClean="0"/>
            </a:br>
            <a:r>
              <a:rPr lang="el-GR" dirty="0" smtClean="0"/>
              <a:t>ενθαρρυνση αποκτησησ θετικων εμπειριων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Περισσότερες θετικές εμπειρίες έναντι αρνητικών του παρελθόντος(μερικές φορές συνοδεύονται από ενοχικά συναισθήματα)</a:t>
            </a:r>
          </a:p>
          <a:p>
            <a:r>
              <a:rPr lang="el-GR" dirty="0" smtClean="0"/>
              <a:t>Χιούμορ,θετικές σκέψεις και υπομονή!!!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766" y="184948"/>
            <a:ext cx="1644203" cy="160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Ευχαριστω για την προσοχη σασ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0" y="90554"/>
            <a:ext cx="12058919" cy="1885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4798035"/>
            <a:ext cx="2476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90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Αυτή η παρουσίαση είναι μια σύνοψη του φυλλαδίου</a:t>
            </a:r>
          </a:p>
          <a:p>
            <a:r>
              <a:rPr lang="en-US" dirty="0" smtClean="0"/>
              <a:t>Flucht, Trauma, </a:t>
            </a:r>
            <a:r>
              <a:rPr lang="en-US" dirty="0" err="1" smtClean="0"/>
              <a:t>Schule</a:t>
            </a:r>
            <a:endParaRPr lang="el-GR" dirty="0" smtClean="0"/>
          </a:p>
          <a:p>
            <a:r>
              <a:rPr lang="en-US" dirty="0" err="1" smtClean="0"/>
              <a:t>Hintergründe</a:t>
            </a:r>
            <a:r>
              <a:rPr lang="en-US" dirty="0" smtClean="0"/>
              <a:t> </a:t>
            </a:r>
            <a:r>
              <a:rPr lang="en-US" dirty="0" smtClean="0"/>
              <a:t>und </a:t>
            </a:r>
            <a:r>
              <a:rPr lang="en-US" smtClean="0"/>
              <a:t>Handlungshilfe </a:t>
            </a:r>
            <a:r>
              <a:rPr lang="en-US" dirty="0" smtClean="0"/>
              <a:t>f</a:t>
            </a:r>
            <a:r>
              <a:rPr lang="de-DE" dirty="0" smtClean="0"/>
              <a:t>ü</a:t>
            </a:r>
            <a:r>
              <a:rPr lang="en-US" dirty="0" smtClean="0"/>
              <a:t>r </a:t>
            </a:r>
            <a:r>
              <a:rPr lang="en-US" dirty="0" err="1" smtClean="0"/>
              <a:t>Lehrkräfte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y: Natalie </a:t>
            </a:r>
            <a:r>
              <a:rPr lang="en-US" dirty="0" err="1" smtClean="0"/>
              <a:t>Scwendy</a:t>
            </a:r>
            <a:r>
              <a:rPr lang="en-US" dirty="0" smtClean="0"/>
              <a:t>, Marianne </a:t>
            </a:r>
            <a:r>
              <a:rPr lang="en-US" dirty="0" err="1" smtClean="0"/>
              <a:t>Rauwald</a:t>
            </a:r>
            <a:r>
              <a:rPr lang="en-US" dirty="0" smtClean="0"/>
              <a:t> , </a:t>
            </a:r>
            <a:r>
              <a:rPr lang="en-US" dirty="0" err="1" smtClean="0"/>
              <a:t>Gesa</a:t>
            </a:r>
            <a:r>
              <a:rPr lang="en-US" dirty="0" smtClean="0"/>
              <a:t> Fritz, </a:t>
            </a:r>
            <a:r>
              <a:rPr lang="en-US" dirty="0" err="1" smtClean="0"/>
              <a:t>Universum</a:t>
            </a:r>
            <a:r>
              <a:rPr lang="en-US" dirty="0" smtClean="0"/>
              <a:t> </a:t>
            </a:r>
            <a:r>
              <a:rPr lang="en-US" dirty="0" err="1" smtClean="0"/>
              <a:t>Verlag</a:t>
            </a:r>
            <a:endParaRPr lang="en-US" dirty="0" smtClean="0"/>
          </a:p>
          <a:p>
            <a:r>
              <a:rPr lang="en-US" dirty="0" smtClean="0"/>
              <a:t>ISBN: 978-3-89869-503-9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Το φυλλάδιο μας δίνει πληροφορίες για την κατάσταση των προσφύγων όσον αφορα τα τραύματά τους και τις δυσκολίες ένταξης στην καθημερινότητα του σχολείου.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31" y="182316"/>
            <a:ext cx="1652051" cy="161566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67942"/>
              </p:ext>
            </p:extLst>
          </p:nvPr>
        </p:nvGraphicFramePr>
        <p:xfrm>
          <a:off x="1203325" y="4056845"/>
          <a:ext cx="9783762" cy="437882"/>
        </p:xfrm>
        <a:graphic>
          <a:graphicData uri="http://schemas.openxmlformats.org/drawingml/2006/table">
            <a:tbl>
              <a:tblPr/>
              <a:tblGrid>
                <a:gridCol w="4891881"/>
                <a:gridCol w="4891881"/>
              </a:tblGrid>
              <a:tr h="437882">
                <a:tc>
                  <a:txBody>
                    <a:bodyPr/>
                    <a:lstStyle/>
                    <a:p>
                      <a:endParaRPr lang="el-GR" sz="180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14766"/>
              </p:ext>
            </p:extLst>
          </p:nvPr>
        </p:nvGraphicFramePr>
        <p:xfrm>
          <a:off x="1203325" y="3949065"/>
          <a:ext cx="9783762" cy="331470"/>
        </p:xfrm>
        <a:graphic>
          <a:graphicData uri="http://schemas.openxmlformats.org/drawingml/2006/table">
            <a:tbl>
              <a:tblPr/>
              <a:tblGrid>
                <a:gridCol w="4891881"/>
                <a:gridCol w="4891881"/>
              </a:tblGrid>
              <a:tr h="331470"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7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ΠΕΡΙΕΧΟΜΕΝΑ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1.ΕΙΣΑΓΩΓΗ</a:t>
            </a:r>
          </a:p>
          <a:p>
            <a:r>
              <a:rPr lang="el-GR" dirty="0" smtClean="0"/>
              <a:t>2.ΦΥΓΗ ΚΑΙ ΤΡΑΥΜΑ</a:t>
            </a:r>
          </a:p>
          <a:p>
            <a:pPr>
              <a:buFontTx/>
              <a:buChar char="-"/>
            </a:pPr>
            <a:r>
              <a:rPr lang="el-GR" dirty="0" smtClean="0"/>
              <a:t>ΤΥΠΙΚΑ ΣΥΜΠΤΩΜΑΤΑ ΣΤΡΕΣ</a:t>
            </a:r>
            <a:endParaRPr lang="en-US" dirty="0" smtClean="0"/>
          </a:p>
          <a:p>
            <a:r>
              <a:rPr lang="el-GR" dirty="0" smtClean="0"/>
              <a:t>3.</a:t>
            </a:r>
            <a:r>
              <a:rPr lang="en-US" dirty="0" smtClean="0"/>
              <a:t>OI </a:t>
            </a:r>
            <a:r>
              <a:rPr lang="el-GR" dirty="0" smtClean="0"/>
              <a:t>ΠΕΡΙΣΣΟΤΕΡΟ ΔΙΑΓΝΩΣΜΕΝΕΣ ΔΙΑΤΑΡΑΧΕΣ ΠΑΙΔΙΩΝ ΚΑΙ ΕΦΗΒΩΝ</a:t>
            </a:r>
          </a:p>
          <a:p>
            <a:r>
              <a:rPr lang="el-GR" dirty="0" smtClean="0"/>
              <a:t>4.ΣΥΣΤΑΣΕΙΣ ΓΙΑ ΤΟ ΣΧΟΛΕΙΟ</a:t>
            </a:r>
          </a:p>
          <a:p>
            <a:pPr marL="0" indent="0">
              <a:buNone/>
            </a:pPr>
            <a:r>
              <a:rPr lang="el-GR" dirty="0" smtClean="0"/>
              <a:t>-.ΕΝΗΜΕΡΩΣΗ ΚΑΙ ΕΥΑΙΣΘΗΤΟΠΟΙΗΣΗ ΤΟΥ ΔΙΔΑΚΤΙΚΟΥ ΠΡΟΣΩΠΙΚΟΥ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72" y="182317"/>
            <a:ext cx="1652050" cy="161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28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1.ΕΙΣΑΓΩΓΗ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εκπαιδευτικό μας σύστημα βίωσε την είσοδο εκατοντάδων χιλιάδων μαθητών από ποικίλες χώρες με διαφορετικό υπόβαθρο όπως</a:t>
            </a:r>
            <a:r>
              <a:rPr lang="en-US" dirty="0" smtClean="0"/>
              <a:t>: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Συρία,Αφγανιστάν, Πακιστάν, Ιράν , Ιράκ, Ερυθραία, Σομαλία και πολλές άλλες.</a:t>
            </a:r>
          </a:p>
          <a:p>
            <a:r>
              <a:rPr lang="el-GR" dirty="0" smtClean="0"/>
              <a:t>Η ενσωμάτωση στο εκπαιδευτικό μας σύστημα αποτελεί ουσιαστική πτυχή για τη διευκόλυνση της κοινωνικής  ενσωμάτωσης</a:t>
            </a:r>
          </a:p>
          <a:p>
            <a:r>
              <a:rPr lang="el-GR" dirty="0" smtClean="0"/>
              <a:t>Οι εκπαιδευτικοί αντιμετωπίζουν τα ακόλουθα εμπόδια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  <a:r>
              <a:rPr lang="el-GR" dirty="0" smtClean="0"/>
              <a:t>Διαφορετικές ηλικιακές ομάδες,εκπαιδευτικά συστήματα,βιώματα,μεθόδους,μηδενική σχολική εμπειρία</a:t>
            </a:r>
          </a:p>
          <a:p>
            <a:pPr marL="0" indent="0">
              <a:buNone/>
            </a:pPr>
            <a:r>
              <a:rPr lang="el-GR" dirty="0" smtClean="0"/>
              <a:t>2. Παιδιά και εφήβους που υπήρξαν θύματα σοβαρών τραυματικών εμπειριών κατά τη διάρκεια της φυγής τους.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124" y="182316"/>
            <a:ext cx="1677808" cy="16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2.Φυγη και τραυμα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περισσότεροι πρόσφυγες εγκαταλείπουν τις εστίες τους εξαιτίας εξαιρετικά έκτακτων περιστάσεων.</a:t>
            </a:r>
          </a:p>
          <a:p>
            <a:r>
              <a:rPr lang="el-GR" dirty="0" smtClean="0"/>
              <a:t>Η πλειοψηφία των προσφύγων σήμερα προέρχονται από χώρες που υποφέρουν από πολέμους,εμφύλιες συμπλοκές ή διαλυμένα κράτη που κυβερνώνται από πολεμοχαρείς άρχοντες που δεν υπακούουν στο νόμο και την τάξη. Οι πολιτικές τους χαρακτηρίζονται από τρόμο και βία.</a:t>
            </a:r>
          </a:p>
          <a:p>
            <a:r>
              <a:rPr lang="el-GR" dirty="0" smtClean="0"/>
              <a:t>Μια κανονική  καθημερινή ζωή με σχολείο, εργασία ,ελεύθερο χρόνο,παιχνίδι με φίλους κ.α. </a:t>
            </a:r>
            <a:r>
              <a:rPr lang="el-GR" dirty="0"/>
              <a:t>α</a:t>
            </a:r>
            <a:r>
              <a:rPr lang="el-GR" dirty="0" smtClean="0"/>
              <a:t>πλά δεν υφίσταται.</a:t>
            </a:r>
          </a:p>
          <a:p>
            <a:r>
              <a:rPr lang="el-GR" dirty="0" smtClean="0"/>
              <a:t>Πολλοί βίωσαν ή έγιναν αυτόπτες μάρτυρες αεροπορικών επιδρομών εγκατέλειψαν τα(κατεστραμμένα) σπίτια τους,έχασαν γονείς,αδέρφια, άλλα μέλη της οικογένειάς τους και φίλους εξαιτίας της βίας ,των σκοτωμών,των μετακινήσεων , της φτώχειας και του θανάτου ως αποτέλεσμα.</a:t>
            </a:r>
          </a:p>
          <a:p>
            <a:r>
              <a:rPr lang="el-GR" dirty="0" smtClean="0"/>
              <a:t>Καμιά προοπτική, καμιά ένδειξη ότι μπορεί να υπάρξει πιθανότητα για φωτεινότερο μέλλον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9" y="182316"/>
            <a:ext cx="1646895" cy="161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Φυγη και τραυμα κατα τη διαρκεια τησ φυγησ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απόφαση των προσφύγων να εγκαταλείψουν τις πατρίδες τους δεν είναι το τέλος των τραυματικών τους εμπειριών</a:t>
            </a:r>
            <a:r>
              <a:rPr lang="en-US" dirty="0" smtClean="0"/>
              <a:t>: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Περιληπτικά </a:t>
            </a:r>
            <a:r>
              <a:rPr lang="en-US" dirty="0" smtClean="0"/>
              <a:t>:</a:t>
            </a:r>
          </a:p>
          <a:p>
            <a:r>
              <a:rPr lang="el-GR" dirty="0" smtClean="0"/>
              <a:t>Στο δρόμο τους για το ασφαλές καταφύγιο που λέγεται Ευρώπη πολλοί υπομένουν πολλά περισσότερα.</a:t>
            </a:r>
          </a:p>
          <a:p>
            <a:r>
              <a:rPr lang="el-GR" dirty="0" smtClean="0"/>
              <a:t>Ο δρόμος για την Ευρώπη είναι μακρύς και επικίνδυνος .Μπορεί να διαρκέσει για χρόνια.</a:t>
            </a:r>
          </a:p>
          <a:p>
            <a:r>
              <a:rPr lang="el-GR" dirty="0" smtClean="0"/>
              <a:t>Οι γυναίκες και τα παιδιά είναι οι πιο ευπαθείς ομάδες.Απειλούνται από βία και εγκληματική εκμετάλλευση . Διαθέτουν λιγοστά μέσα για την υπεράσπιση του εαυτού τους.</a:t>
            </a:r>
          </a:p>
          <a:p>
            <a:r>
              <a:rPr lang="el-GR" dirty="0" smtClean="0"/>
              <a:t>Το ταξίδι συχνά διακόπτεται από μεγαλύτερες στάσεις κατά τις οποίες χρησιμοποιούνται ως φτηνό εργατικό δυναμικό και ζουν σε ανθυγιεινές συνθήκες ή σε κέντρα φιλοξενίας.</a:t>
            </a:r>
          </a:p>
          <a:p>
            <a:r>
              <a:rPr lang="el-GR" dirty="0" smtClean="0"/>
              <a:t>Πολλές φορές πρέπει να διασχίσουν ερήμους και θάλασσες με κόστος την απώλεια μελών της οικογένειάς τους ή φίλων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76" y="169438"/>
            <a:ext cx="1631324" cy="159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6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Βιωματα μετα τη φυγη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Φόβος απέλασης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Πολιτισμικό σοκ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Διαμονή σε περιοχές στέγασης ή κεντρα φιλοξενίας με έλλειψη ιδιωτικότητας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Βιώνουν ρατσισμό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Σωματική βία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Αίσθημα αποξένωσης μέσα σε έναν διαφορετικό πολιτισμό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248" y="169437"/>
            <a:ext cx="1677808" cy="16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2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ΠΡΟΣΘΕΤΕΣ παρατηρησεισ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Καθώς κάθε παιδί έχει βιώσει τραυματικές εμπειρίες κατά τη φυγή ,η πιθανότητα να υποφέρει στο μέλλον από τραυματικές διαταραχές είναι πολύ υψηλή.</a:t>
            </a:r>
          </a:p>
          <a:p>
            <a:r>
              <a:rPr lang="el-GR" u="sng" dirty="0" smtClean="0"/>
              <a:t>Αλλά !!!!Οι τραυματικές εμπειρίες δεν οδηγούν απαραίτητα σε διαταραχές μετατραυματικού στρες.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Εθελοντική φυγή </a:t>
            </a:r>
            <a:r>
              <a:rPr lang="en-US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Αν και η φυγή είναι δύσκολη κάποιοι αποφασίζουν εθελοντικά να εγκαταλείψουν την πατρίδα τους.Για μερικά παιδιά κάτι τέτοιο είναι ακόμα πιο δύσκολο όταν η οικογένειά τους αποφασίζει να στείλει ένα ή περισσότερα παιδιά ασυνόδευτα στο ταξίδι αυτό.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11" y="182316"/>
            <a:ext cx="1677808" cy="16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5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097" y="316519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3.Οι περισσοτερο διαγνωσμενεσ διαταραχεσ παιδιων και εφηβων</a:t>
            </a:r>
            <a:br>
              <a:rPr lang="el-GR" dirty="0" smtClean="0"/>
            </a:br>
            <a:r>
              <a:rPr lang="el-GR" dirty="0" smtClean="0"/>
              <a:t>διαταραχεσ μετατραυματικου στρεσ (</a:t>
            </a:r>
            <a:r>
              <a:rPr lang="en-US" dirty="0" err="1" smtClean="0"/>
              <a:t>ptsd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Συχνότητα</a:t>
            </a:r>
          </a:p>
          <a:p>
            <a:r>
              <a:rPr lang="el-GR" dirty="0" smtClean="0"/>
              <a:t>1,3%με 1,6% των παιδιών και των εφήβων στη Γερμανία πάσχουν απο </a:t>
            </a:r>
            <a:r>
              <a:rPr lang="en-US" dirty="0" smtClean="0"/>
              <a:t>PTSD</a:t>
            </a:r>
          </a:p>
          <a:p>
            <a:r>
              <a:rPr lang="en-US" dirty="0" smtClean="0"/>
              <a:t>To </a:t>
            </a:r>
            <a:r>
              <a:rPr lang="el-GR" dirty="0" smtClean="0"/>
              <a:t>ρίσκο να υποφέρουν από </a:t>
            </a:r>
            <a:r>
              <a:rPr lang="en-US" dirty="0" smtClean="0"/>
              <a:t>PTSD </a:t>
            </a:r>
            <a:r>
              <a:rPr lang="el-GR" dirty="0" smtClean="0"/>
              <a:t>ανήλικοι πρόσφυγες κυμαίνεται από 19% εώς 54%.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Κριτήρια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Η τραυματική κατάσταση είναι μια στρεσογόνα ή απειλητική κατάσταση κατά την οποία κάποιος πρέπει να ενεργήσει  αλλά δεν μπορεί.Η αδράνεια αυτή μπορεί να οφείλεται τόσο σε εσωγενείς όσο και σε εξωγενείς παράγοντες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Τραυματικές  καταστάσεις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(θάνατος,κίνδυνος θανάτου,απειλή απώλειας της σωματικής ακεραιότητας του ατόμου, ανικανότητα,αδυναμία,τρόμος)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65" y="169438"/>
            <a:ext cx="1502535" cy="14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7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709</TotalTime>
  <Words>1117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Corbel</vt:lpstr>
      <vt:lpstr>Wingdings</vt:lpstr>
      <vt:lpstr>Banded</vt:lpstr>
      <vt:lpstr>ΦΥΓΗ,ΤΡΑΥΜΑ,ΣΧΟΛΕΙΟ</vt:lpstr>
      <vt:lpstr>ΠΗΓΗ</vt:lpstr>
      <vt:lpstr>ΠΕΡΙΕΧΟΜΕΝΑ</vt:lpstr>
      <vt:lpstr>1.ΕΙΣΑΓΩΓΗ</vt:lpstr>
      <vt:lpstr>2.Φυγη και τραυμα</vt:lpstr>
      <vt:lpstr>Φυγη και τραυμα κατα τη διαρκεια τησ φυγησ</vt:lpstr>
      <vt:lpstr>Βιωματα μετα τη φυγη </vt:lpstr>
      <vt:lpstr>ΠΡΟΣΘΕΤΕΣ παρατηρησεισ</vt:lpstr>
      <vt:lpstr>3.Οι περισσοτερο διαγνωσμενεσ διαταραχεσ παιδιων και εφηβων διαταραχεσ μετατραυματικου στρεσ (ptsd)</vt:lpstr>
      <vt:lpstr>Οι περισσοτερο διαγνωσμενεσ διαταραχεσ παιδιων και                    εφηβων συγκεκριμενεσ αντιδρασεισ αναλογα με την ηλικια  παιδια ωσ 6 ετων</vt:lpstr>
      <vt:lpstr>Οι περισσοτερο διαγνωσμενεσ διαταραχεσ παιδιων και εφηβων παιδια 6-10 ετων</vt:lpstr>
      <vt:lpstr>Οι περισσοτερο διαγνωσμενεσ διαταραχεσ παιδιων και εφηβων ηλικιεσ 11 - 16 ετων</vt:lpstr>
      <vt:lpstr> Οι περισσοτερο διαγνωσμενεσ διαταραχεσ παιδιων και εφηβων καταθλιψη </vt:lpstr>
      <vt:lpstr>4.Συστασεισ για το σχολειο Α.κατανοηση συμπτωματων</vt:lpstr>
      <vt:lpstr>Συστασεισ για το σχολειο Β.ΕΝΗΜΕΡΩΣΗ ΚΑΙ ΕΥΑΙΣΘΗΤΟΠΟΙΗΣΗ ΤΟΥ ΔΙΔΑΚΤΙΚΟΥ ΠΡΟΣΩΠΙΚΟΥ  .</vt:lpstr>
      <vt:lpstr>Συστασεισ για το σχολειο επαναφορα αισθηματοσ ασφαλειασ και ελεγχου </vt:lpstr>
      <vt:lpstr>Συστασεισ για το σχολειο ενθαρρυνση αποκτησησ θετικων εμπειριων</vt:lpstr>
      <vt:lpstr>Ευχαριστω για την προσοχη σασ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ΦΥΓΗ,ΤΡΑΥΜΑ,ΣΧΟΛΕΙΟ</dc:title>
  <dc:creator>User</dc:creator>
  <cp:lastModifiedBy>User</cp:lastModifiedBy>
  <cp:revision>36</cp:revision>
  <dcterms:created xsi:type="dcterms:W3CDTF">2018-06-06T12:27:33Z</dcterms:created>
  <dcterms:modified xsi:type="dcterms:W3CDTF">2018-06-11T21:00:00Z</dcterms:modified>
</cp:coreProperties>
</file>