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04" r:id="rId1"/>
  </p:sldMasterIdLst>
  <p:notesMasterIdLst>
    <p:notesMasterId r:id="rId34"/>
  </p:notesMasterIdLst>
  <p:sldIdLst>
    <p:sldId id="256" r:id="rId2"/>
    <p:sldId id="259" r:id="rId3"/>
    <p:sldId id="270" r:id="rId4"/>
    <p:sldId id="271" r:id="rId5"/>
    <p:sldId id="272" r:id="rId6"/>
    <p:sldId id="273" r:id="rId7"/>
    <p:sldId id="274" r:id="rId8"/>
    <p:sldId id="275" r:id="rId9"/>
    <p:sldId id="276" r:id="rId10"/>
    <p:sldId id="277" r:id="rId11"/>
    <p:sldId id="278" r:id="rId12"/>
    <p:sldId id="283" r:id="rId13"/>
    <p:sldId id="282" r:id="rId14"/>
    <p:sldId id="281" r:id="rId15"/>
    <p:sldId id="280" r:id="rId16"/>
    <p:sldId id="279" r:id="rId17"/>
    <p:sldId id="284" r:id="rId18"/>
    <p:sldId id="285" r:id="rId19"/>
    <p:sldId id="287" r:id="rId20"/>
    <p:sldId id="288" r:id="rId21"/>
    <p:sldId id="297" r:id="rId22"/>
    <p:sldId id="286" r:id="rId23"/>
    <p:sldId id="290" r:id="rId24"/>
    <p:sldId id="296" r:id="rId25"/>
    <p:sldId id="295" r:id="rId26"/>
    <p:sldId id="294" r:id="rId27"/>
    <p:sldId id="293" r:id="rId28"/>
    <p:sldId id="292" r:id="rId29"/>
    <p:sldId id="291" r:id="rId30"/>
    <p:sldId id="289" r:id="rId31"/>
    <p:sldId id="298" r:id="rId32"/>
    <p:sldId id="299"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snapToGrid="0" snapToObjects="1">
      <p:cViewPr>
        <p:scale>
          <a:sx n="77" d="100"/>
          <a:sy n="77" d="100"/>
        </p:scale>
        <p:origin x="-109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A6F7C-024B-F640-B742-7CBA08781347}" type="datetimeFigureOut">
              <a:rPr lang="en-US" smtClean="0"/>
              <a:pPr/>
              <a:t>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442A9-12F5-1B48-A06E-28FDE6008621}" type="slidenum">
              <a:rPr lang="en-US" smtClean="0"/>
              <a:pPr/>
              <a:t>‹Nº›</a:t>
            </a:fld>
            <a:endParaRPr lang="en-US"/>
          </a:p>
        </p:txBody>
      </p:sp>
    </p:spTree>
    <p:extLst>
      <p:ext uri="{BB962C8B-B14F-4D97-AF65-F5344CB8AC3E}">
        <p14:creationId xmlns:p14="http://schemas.microsoft.com/office/powerpoint/2010/main" val="9434456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6442A9-12F5-1B48-A06E-28FDE6008621}" type="slidenum">
              <a:rPr lang="en-US" smtClean="0"/>
              <a:pPr/>
              <a:t>1</a:t>
            </a:fld>
            <a:endParaRPr lang="en-US"/>
          </a:p>
        </p:txBody>
      </p:sp>
    </p:spTree>
    <p:extLst>
      <p:ext uri="{BB962C8B-B14F-4D97-AF65-F5344CB8AC3E}">
        <p14:creationId xmlns:p14="http://schemas.microsoft.com/office/powerpoint/2010/main" val="345134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6442A9-12F5-1B48-A06E-28FDE6008621}" type="slidenum">
              <a:rPr lang="en-US" smtClean="0"/>
              <a:pPr/>
              <a:t>2</a:t>
            </a:fld>
            <a:endParaRPr lang="en-US"/>
          </a:p>
        </p:txBody>
      </p:sp>
    </p:spTree>
    <p:extLst>
      <p:ext uri="{BB962C8B-B14F-4D97-AF65-F5344CB8AC3E}">
        <p14:creationId xmlns:p14="http://schemas.microsoft.com/office/powerpoint/2010/main" val="22387358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7337FD7-C863-4B4A-B46E-7B4B1B8C1E19}" type="datetimeFigureOut">
              <a:rPr lang="en-US" smtClean="0"/>
              <a:pPr/>
              <a:t>6/11/2018</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7337FD7-C863-4B4A-B46E-7B4B1B8C1E19}"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7337FD7-C863-4B4A-B46E-7B4B1B8C1E19}"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57337FD7-C863-4B4A-B46E-7B4B1B8C1E19}"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7337FD7-C863-4B4A-B46E-7B4B1B8C1E19}"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337FD7-C863-4B4A-B46E-7B4B1B8C1E19}" type="datetimeFigureOut">
              <a:rPr lang="en-US" smtClean="0"/>
              <a:pPr/>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57337FD7-C863-4B4A-B46E-7B4B1B8C1E19}" type="datetimeFigureOut">
              <a:rPr lang="en-US" smtClean="0"/>
              <a:pPr/>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0A9D6-BD9F-AE4B-BDB8-F37C0AE98A8F}" type="slidenum">
              <a:rPr lang="en-US" smtClean="0"/>
              <a:pPr/>
              <a:t>‹Nº›</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57337FD7-C863-4B4A-B46E-7B4B1B8C1E19}" type="datetimeFigureOut">
              <a:rPr lang="en-US" smtClean="0"/>
              <a:pPr/>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0A9D6-BD9F-AE4B-BDB8-F37C0AE98A8F}" type="slidenum">
              <a:rPr lang="en-US" smtClean="0"/>
              <a:pPr/>
              <a:t>‹Nº›</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7337FD7-C863-4B4A-B46E-7B4B1B8C1E19}" type="datetimeFigureOut">
              <a:rPr lang="en-US" smtClean="0"/>
              <a:pPr/>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37FD7-C863-4B4A-B46E-7B4B1B8C1E19}" type="datetimeFigureOut">
              <a:rPr lang="en-US" smtClean="0"/>
              <a:pPr/>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57337FD7-C863-4B4A-B46E-7B4B1B8C1E19}" type="datetimeFigureOut">
              <a:rPr lang="en-US" smtClean="0"/>
              <a:pPr/>
              <a:t>6/11/2018</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57337FD7-C863-4B4A-B46E-7B4B1B8C1E19}" type="datetimeFigureOut">
              <a:rPr lang="en-US" smtClean="0"/>
              <a:pPr/>
              <a:t>6/11/2018</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F760A9D6-BD9F-AE4B-BDB8-F37C0AE98A8F}" type="slidenum">
              <a:rPr lang="en-US" smtClean="0"/>
              <a:pPr/>
              <a:t>‹Nº›</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4"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5"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5"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7337FD7-C863-4B4A-B46E-7B4B1B8C1E19}" type="datetimeFigureOut">
              <a:rPr lang="en-US" smtClean="0"/>
              <a:pPr/>
              <a:t>6/11/2018</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760A9D6-BD9F-AE4B-BDB8-F37C0AE98A8F}"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4505" r:id="rId1"/>
    <p:sldLayoutId id="2147484506" r:id="rId2"/>
    <p:sldLayoutId id="2147484507" r:id="rId3"/>
    <p:sldLayoutId id="2147484508" r:id="rId4"/>
    <p:sldLayoutId id="2147484509" r:id="rId5"/>
    <p:sldLayoutId id="2147484510" r:id="rId6"/>
    <p:sldLayoutId id="2147484511" r:id="rId7"/>
    <p:sldLayoutId id="2147484512" r:id="rId8"/>
    <p:sldLayoutId id="2147484513" r:id="rId9"/>
    <p:sldLayoutId id="2147484514" r:id="rId10"/>
    <p:sldLayoutId id="2147484515" r:id="rId11"/>
    <p:sldLayoutId id="2147484516" r:id="rId12"/>
  </p:sldLayoutIdLst>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tr/search?q=k%C3%BClt%C3%BCr&amp;rlz=1C1GTPM_trTR589TR589&amp;espv=2&amp;biw=1366&amp;bih=623&amp;source=lnms&amp;tbm=isch&amp;sa=X&amp;ved=0ahUKEwjk1IT8z9jJAhULbhQKHeBuBSsQ_AUIBigB&amp;dpr=1"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9" y="3212757"/>
            <a:ext cx="4951699" cy="790832"/>
          </a:xfrm>
        </p:spPr>
        <p:txBody>
          <a:bodyPr>
            <a:noAutofit/>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s-ES" b="1" dirty="0"/>
              <a:t> </a:t>
            </a:r>
            <a:r>
              <a:rPr lang="es-ES" dirty="0"/>
              <a:t/>
            </a:r>
            <a:br>
              <a:rPr lang="es-ES" dirty="0"/>
            </a:br>
            <a:r>
              <a:rPr lang="es-ES" sz="1800" dirty="0"/>
              <a:t> </a:t>
            </a:r>
            <a:br>
              <a:rPr lang="es-ES" sz="1800" dirty="0"/>
            </a:br>
            <a:r>
              <a:rPr lang="es-ES" sz="1800" cap="all" dirty="0"/>
              <a:t> </a:t>
            </a:r>
            <a:r>
              <a:rPr lang="es-ES" sz="1800" dirty="0"/>
              <a:t/>
            </a:r>
            <a:br>
              <a:rPr lang="es-ES" sz="1800" dirty="0"/>
            </a:br>
            <a:endParaRPr lang="en-US" sz="1800" b="1" dirty="0"/>
          </a:p>
        </p:txBody>
      </p:sp>
      <p:sp>
        <p:nvSpPr>
          <p:cNvPr id="3" name="Subtitle 2"/>
          <p:cNvSpPr>
            <a:spLocks noGrp="1"/>
          </p:cNvSpPr>
          <p:nvPr>
            <p:ph type="subTitle" idx="1"/>
          </p:nvPr>
        </p:nvSpPr>
        <p:spPr>
          <a:xfrm>
            <a:off x="760164" y="4361935"/>
            <a:ext cx="7656722" cy="1201582"/>
          </a:xfrm>
        </p:spPr>
        <p:txBody>
          <a:bodyPr>
            <a:noAutofit/>
          </a:bodyPr>
          <a:lstStyle/>
          <a:p>
            <a:pPr>
              <a:spcBef>
                <a:spcPts val="0"/>
              </a:spcBef>
            </a:pPr>
            <a:r>
              <a:rPr lang="de-DE" sz="1600" b="1" dirty="0"/>
              <a:t>Integration von Migranten in europäische Schulsysteme und Gesellschaft</a:t>
            </a:r>
            <a:endParaRPr lang="en-US" sz="1600" b="1" dirty="0" smtClean="0">
              <a:solidFill>
                <a:srgbClr val="0070C0"/>
              </a:solidFill>
            </a:endParaRPr>
          </a:p>
          <a:p>
            <a:pPr>
              <a:spcBef>
                <a:spcPts val="0"/>
              </a:spcBef>
            </a:pPr>
            <a:r>
              <a:rPr lang="en-US" sz="1600" b="1" dirty="0" smtClean="0">
                <a:solidFill>
                  <a:srgbClr val="0070C0"/>
                </a:solidFill>
              </a:rPr>
              <a:t>MESAS</a:t>
            </a:r>
          </a:p>
          <a:p>
            <a:pPr>
              <a:spcBef>
                <a:spcPts val="0"/>
              </a:spcBef>
            </a:pPr>
            <a:r>
              <a:rPr lang="en-US" sz="1600" b="1" dirty="0" smtClean="0">
                <a:solidFill>
                  <a:srgbClr val="0070C0"/>
                </a:solidFill>
              </a:rPr>
              <a:t>Erasmus + KA2 Project  (2017 – 2019)</a:t>
            </a:r>
          </a:p>
          <a:p>
            <a:r>
              <a:rPr lang="en-US" sz="1600" dirty="0" smtClean="0">
                <a:solidFill>
                  <a:srgbClr val="0070C0"/>
                </a:solidFill>
              </a:rPr>
              <a:t>IES Miguel De Cervantes  Seville /SPAIN</a:t>
            </a:r>
          </a:p>
          <a:p>
            <a:pPr algn="ctr"/>
            <a:endParaRPr lang="en-US" sz="1600" b="1" dirty="0">
              <a:solidFill>
                <a:schemeClr val="accent6">
                  <a:lumMod val="75000"/>
                </a:schemeClr>
              </a:solidFill>
            </a:endParaRP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1909230" y="1086386"/>
            <a:ext cx="3008760" cy="939024"/>
          </a:xfrm>
          <a:prstGeom prst="rect">
            <a:avLst/>
          </a:prstGeom>
        </p:spPr>
      </p:pic>
      <p:sp>
        <p:nvSpPr>
          <p:cNvPr id="7" name="TextBox 6"/>
          <p:cNvSpPr txBox="1"/>
          <p:nvPr/>
        </p:nvSpPr>
        <p:spPr>
          <a:xfrm>
            <a:off x="2483850" y="5194186"/>
            <a:ext cx="184731" cy="369332"/>
          </a:xfrm>
          <a:prstGeom prst="rect">
            <a:avLst/>
          </a:prstGeom>
          <a:noFill/>
        </p:spPr>
        <p:txBody>
          <a:bodyPr wrap="none" rtlCol="0">
            <a:spAutoFit/>
          </a:bodyPr>
          <a:lstStyle/>
          <a:p>
            <a:endParaRPr lang="en-US" dirty="0">
              <a:solidFill>
                <a:schemeClr val="accent1"/>
              </a:solidFill>
            </a:endParaRPr>
          </a:p>
        </p:txBody>
      </p:sp>
      <p:pic>
        <p:nvPicPr>
          <p:cNvPr id="13" name="12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7990" y="1097688"/>
            <a:ext cx="1878049" cy="939025"/>
          </a:xfrm>
          <a:prstGeom prst="rect">
            <a:avLst/>
          </a:prstGeom>
        </p:spPr>
      </p:pic>
      <p:sp>
        <p:nvSpPr>
          <p:cNvPr id="6" name="5 CuadroTexto"/>
          <p:cNvSpPr txBox="1"/>
          <p:nvPr/>
        </p:nvSpPr>
        <p:spPr>
          <a:xfrm>
            <a:off x="1841157" y="3410465"/>
            <a:ext cx="5647038" cy="646331"/>
          </a:xfrm>
          <a:prstGeom prst="rect">
            <a:avLst/>
          </a:prstGeom>
          <a:noFill/>
        </p:spPr>
        <p:txBody>
          <a:bodyPr wrap="square" rtlCol="0">
            <a:spAutoFit/>
          </a:bodyPr>
          <a:lstStyle/>
          <a:p>
            <a:pPr algn="ctr"/>
            <a:r>
              <a:rPr lang="es-ES" cap="all" dirty="0"/>
              <a:t>presentación para promover la </a:t>
            </a:r>
            <a:r>
              <a:rPr lang="es-ES" cap="all" dirty="0" smtClean="0"/>
              <a:t>concienciación </a:t>
            </a:r>
            <a:r>
              <a:rPr lang="es-ES" cap="all" dirty="0"/>
              <a:t>sobre la situación de los refugiados</a:t>
            </a:r>
            <a:endParaRPr lang="es-ES" dirty="0"/>
          </a:p>
        </p:txBody>
      </p:sp>
      <p:sp>
        <p:nvSpPr>
          <p:cNvPr id="8" name="7 CuadroTexto"/>
          <p:cNvSpPr txBox="1"/>
          <p:nvPr/>
        </p:nvSpPr>
        <p:spPr>
          <a:xfrm>
            <a:off x="1841158" y="2458995"/>
            <a:ext cx="6153664" cy="707886"/>
          </a:xfrm>
          <a:prstGeom prst="rect">
            <a:avLst/>
          </a:prstGeom>
          <a:noFill/>
        </p:spPr>
        <p:txBody>
          <a:bodyPr wrap="square" rtlCol="0">
            <a:spAutoFit/>
          </a:bodyPr>
          <a:lstStyle/>
          <a:p>
            <a:r>
              <a:rPr lang="es-ES" sz="4000" b="1" dirty="0" smtClean="0"/>
              <a:t>HUIDA , TRAUMA, ESCUELA</a:t>
            </a:r>
            <a:endParaRPr lang="es-ES" sz="4000" b="1" dirty="0"/>
          </a:p>
        </p:txBody>
      </p:sp>
    </p:spTree>
    <p:extLst>
      <p:ext uri="{BB962C8B-B14F-4D97-AF65-F5344CB8AC3E}">
        <p14:creationId xmlns:p14="http://schemas.microsoft.com/office/powerpoint/2010/main" val="4134181110"/>
      </p:ext>
    </p:extLst>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85103" y="988178"/>
            <a:ext cx="6215449" cy="4764381"/>
          </a:xfrm>
          <a:prstGeom prst="rect">
            <a:avLst/>
          </a:prstGeom>
        </p:spPr>
        <p:txBody>
          <a:bodyPr wrap="square">
            <a:spAutoFit/>
          </a:bodyPr>
          <a:lstStyle/>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marL="342900" lvl="0" indent="-342900" algn="just">
              <a:lnSpc>
                <a:spcPct val="115000"/>
              </a:lnSpc>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La marcha  se interrumpe muy frecuentemente por larga paradas en las que son explotados como mano de obra barata y se hallan viviendo en condiciones de vida poco saludables o en campos</a:t>
            </a:r>
          </a:p>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marL="342900" lvl="0" indent="-342900" algn="just">
              <a:lnSpc>
                <a:spcPct val="115000"/>
              </a:lnSpc>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Deben cruzar desiertos y mares, lo que conlleva para muchos más perdidas de miembros de la familia o amigos.</a:t>
            </a:r>
          </a:p>
        </p:txBody>
      </p:sp>
    </p:spTree>
    <p:extLst>
      <p:ext uri="{BB962C8B-B14F-4D97-AF65-F5344CB8AC3E}">
        <p14:creationId xmlns:p14="http://schemas.microsoft.com/office/powerpoint/2010/main" val="830675258"/>
      </p:ext>
    </p:extLst>
  </p:cSld>
  <p:clrMapOvr>
    <a:masterClrMapping/>
  </p:clrMapOvr>
  <mc:AlternateContent xmlns:mc="http://schemas.openxmlformats.org/markup-compatibility/2006" xmlns:p14="http://schemas.microsoft.com/office/powerpoint/2010/main">
    <mc:Choice Requires="p14">
      <p:transition spd="slow" p14:dur="1600" advClick="0" advTm="12000">
        <p14:gallery dir="l"/>
      </p:transition>
    </mc:Choice>
    <mc:Fallback xmlns="">
      <p:transition spd="slow" advClick="0" advTm="12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71601" y="1135182"/>
            <a:ext cx="6227804" cy="4410438"/>
          </a:xfrm>
          <a:prstGeom prst="rect">
            <a:avLst/>
          </a:prstGeom>
        </p:spPr>
        <p:txBody>
          <a:bodyPr wrap="square">
            <a:spAutoFit/>
          </a:bodyPr>
          <a:lstStyle/>
          <a:p>
            <a:pPr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800" b="1" dirty="0">
                <a:solidFill>
                  <a:prstClr val="black"/>
                </a:solidFill>
                <a:latin typeface="inherit"/>
                <a:ea typeface="Times New Roman"/>
                <a:cs typeface="Courier New"/>
              </a:rPr>
              <a:t>Incidentes traumáticos.</a:t>
            </a:r>
          </a:p>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Experiencias tras la huida:</a:t>
            </a:r>
          </a:p>
          <a:p>
            <a:pPr marL="342900" lvl="0" indent="-342900" algn="just">
              <a:lnSpc>
                <a:spcPct val="115000"/>
              </a:lnSpc>
              <a:spcAft>
                <a:spcPts val="0"/>
              </a:spcAft>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Miedo a la deportación. </a:t>
            </a:r>
          </a:p>
          <a:p>
            <a:pPr marL="342900" lvl="0" indent="-342900" algn="just">
              <a:lnSpc>
                <a:spcPct val="115000"/>
              </a:lnSpc>
              <a:spcAft>
                <a:spcPts val="0"/>
              </a:spcAft>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Shock cultural.</a:t>
            </a:r>
          </a:p>
          <a:p>
            <a:pPr marL="342900" lvl="0" indent="-342900" algn="just">
              <a:lnSpc>
                <a:spcPct val="115000"/>
              </a:lnSpc>
              <a:spcAft>
                <a:spcPts val="0"/>
              </a:spcAft>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Alojamiento en centros  o campos con falta de privacidad. </a:t>
            </a:r>
          </a:p>
          <a:p>
            <a:pPr marL="342900" lvl="0" indent="-342900" algn="just">
              <a:lnSpc>
                <a:spcPct val="115000"/>
              </a:lnSpc>
              <a:spcAft>
                <a:spcPts val="0"/>
              </a:spcAft>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Racismo. </a:t>
            </a:r>
          </a:p>
          <a:p>
            <a:pPr marL="342900" lvl="0" indent="-342900" algn="just">
              <a:lnSpc>
                <a:spcPct val="115000"/>
              </a:lnSpc>
              <a:spcAft>
                <a:spcPts val="0"/>
              </a:spcAft>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Violencia física.</a:t>
            </a:r>
          </a:p>
          <a:p>
            <a:pPr marL="342900" lvl="0" indent="-342900" algn="just">
              <a:lnSpc>
                <a:spcPct val="115000"/>
              </a:lnSpc>
              <a:spcAft>
                <a:spcPts val="0"/>
              </a:spcAft>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Sentimiento de desarraigo de ambas culturas</a:t>
            </a:r>
          </a:p>
        </p:txBody>
      </p:sp>
    </p:spTree>
    <p:extLst>
      <p:ext uri="{BB962C8B-B14F-4D97-AF65-F5344CB8AC3E}">
        <p14:creationId xmlns:p14="http://schemas.microsoft.com/office/powerpoint/2010/main" val="3541671951"/>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07523" y="1124465"/>
            <a:ext cx="6252519" cy="4345805"/>
          </a:xfrm>
          <a:prstGeom prst="rect">
            <a:avLst/>
          </a:prstGeom>
        </p:spPr>
        <p:txBody>
          <a:bodyPr wrap="square">
            <a:spAutoFit/>
          </a:bodyPr>
          <a:lstStyle/>
          <a:p>
            <a:r>
              <a:rPr lang="es-ES" sz="2800" b="1" dirty="0">
                <a:solidFill>
                  <a:prstClr val="black"/>
                </a:solidFill>
                <a:latin typeface="inherit"/>
                <a:ea typeface="Times New Roman"/>
                <a:cs typeface="Courier New"/>
              </a:rPr>
              <a:t>Comentarios finales</a:t>
            </a:r>
          </a:p>
          <a:p>
            <a:pPr>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smtClean="0">
              <a:solidFill>
                <a:prstClr val="black"/>
              </a:solidFill>
              <a:latin typeface="inherit"/>
              <a:ea typeface="Times New Roman"/>
              <a:cs typeface="Courier New"/>
            </a:endParaRPr>
          </a:p>
          <a:p>
            <a:pPr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Como </a:t>
            </a:r>
            <a:r>
              <a:rPr lang="es-ES" sz="2400" dirty="0">
                <a:solidFill>
                  <a:prstClr val="black"/>
                </a:solidFill>
                <a:latin typeface="inherit"/>
                <a:ea typeface="Times New Roman"/>
                <a:cs typeface="Courier New"/>
              </a:rPr>
              <a:t>la mayor parte de los niños ha tenido experiencias traumáticas durante la huida, la posibilidad de sufrir desórdenes debidos a traumas es muy alta.</a:t>
            </a:r>
          </a:p>
          <a:p>
            <a:pPr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smtClean="0">
              <a:solidFill>
                <a:prstClr val="black"/>
              </a:solidFill>
              <a:latin typeface="inherit"/>
              <a:ea typeface="Times New Roman"/>
              <a:cs typeface="Courier New"/>
            </a:endParaRPr>
          </a:p>
          <a:p>
            <a:pPr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Pero</a:t>
            </a:r>
            <a:r>
              <a:rPr lang="es-ES" sz="2400" dirty="0">
                <a:solidFill>
                  <a:prstClr val="black"/>
                </a:solidFill>
                <a:latin typeface="inherit"/>
                <a:ea typeface="Times New Roman"/>
                <a:cs typeface="Courier New"/>
              </a:rPr>
              <a:t>, por fortuna,  sufrir situaciones traumáticas no conduce necesariamente a desórdenes de estrés postraumático</a:t>
            </a:r>
            <a:r>
              <a:rPr lang="es-ES" sz="2400" dirty="0" smtClean="0">
                <a:solidFill>
                  <a:prstClr val="black"/>
                </a:solidFill>
                <a:latin typeface="inherit"/>
                <a:ea typeface="Times New Roman"/>
                <a:cs typeface="Courier New"/>
              </a:rPr>
              <a:t>.</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643722302"/>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07523" y="1865871"/>
            <a:ext cx="5955957" cy="3065455"/>
          </a:xfrm>
          <a:prstGeom prst="rect">
            <a:avLst/>
          </a:prstGeom>
        </p:spPr>
        <p:txBody>
          <a:bodyPr wrap="square">
            <a:spAutoFit/>
          </a:bodyPr>
          <a:lstStyle/>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¿Es la huida voluntaria</a:t>
            </a:r>
            <a:r>
              <a:rPr lang="es-ES" sz="2400" dirty="0" smtClean="0">
                <a:solidFill>
                  <a:prstClr val="black"/>
                </a:solidFill>
                <a:latin typeface="inherit"/>
                <a:ea typeface="Times New Roman"/>
                <a:cs typeface="Courier New"/>
              </a:rPr>
              <a:t>?</a:t>
            </a: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Aunque huir  es algo que rara vez se decide de forma voluntaria para algunos niños puede ser incluso más difícil de sobrellevar ya que es la propia familia la que decide mandarlos lejos.</a:t>
            </a:r>
          </a:p>
        </p:txBody>
      </p:sp>
    </p:spTree>
    <p:extLst>
      <p:ext uri="{BB962C8B-B14F-4D97-AF65-F5344CB8AC3E}">
        <p14:creationId xmlns:p14="http://schemas.microsoft.com/office/powerpoint/2010/main" val="52557347"/>
      </p:ext>
    </p:extLst>
  </p:cSld>
  <p:clrMapOvr>
    <a:masterClrMapping/>
  </p:clrMapOvr>
  <mc:AlternateContent xmlns:mc="http://schemas.openxmlformats.org/markup-compatibility/2006" xmlns:p14="http://schemas.microsoft.com/office/powerpoint/2010/main">
    <mc:Choice Requires="p14">
      <p:transition spd="slow" p14:dur="1600" advClick="0" advTm="10000">
        <p14:gallery dir="l"/>
      </p:transition>
    </mc:Choice>
    <mc:Fallback xmlns="">
      <p:transition spd="slow" advClick="0" advTm="10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13254" y="970282"/>
            <a:ext cx="6586151" cy="6250942"/>
          </a:xfrm>
          <a:prstGeom prst="rect">
            <a:avLst/>
          </a:prstGeom>
        </p:spPr>
        <p:txBody>
          <a:bodyPr wrap="square">
            <a:spAutoFit/>
          </a:bodyPr>
          <a:lstStyle/>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800" b="1" dirty="0">
                <a:solidFill>
                  <a:prstClr val="black"/>
                </a:solidFill>
                <a:latin typeface="inherit"/>
                <a:ea typeface="Times New Roman"/>
                <a:cs typeface="Courier New"/>
              </a:rPr>
              <a:t>Desórdenes diagnosticados con más frecuencia en niños y jóvenes.</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800" b="1" dirty="0">
                <a:solidFill>
                  <a:prstClr val="black"/>
                </a:solidFill>
                <a:latin typeface="inherit"/>
                <a:ea typeface="Times New Roman"/>
                <a:cs typeface="Courier New"/>
              </a:rPr>
              <a:t> </a:t>
            </a:r>
            <a:endParaRPr lang="es-ES" sz="2800" b="1" dirty="0" smtClean="0">
              <a:solidFill>
                <a:prstClr val="black"/>
              </a:solidFill>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u="sng" dirty="0" smtClean="0">
                <a:solidFill>
                  <a:prstClr val="black"/>
                </a:solidFill>
                <a:latin typeface="inherit"/>
                <a:ea typeface="Times New Roman"/>
                <a:cs typeface="Courier New"/>
              </a:rPr>
              <a:t>Desorden </a:t>
            </a:r>
            <a:r>
              <a:rPr lang="es-ES" sz="2400" u="sng" dirty="0">
                <a:solidFill>
                  <a:prstClr val="black"/>
                </a:solidFill>
                <a:latin typeface="inherit"/>
                <a:ea typeface="Times New Roman"/>
                <a:cs typeface="Courier New"/>
              </a:rPr>
              <a:t>de estrés </a:t>
            </a:r>
            <a:r>
              <a:rPr lang="es-ES" sz="2400" u="sng" dirty="0" smtClean="0">
                <a:solidFill>
                  <a:prstClr val="black"/>
                </a:solidFill>
                <a:latin typeface="inherit"/>
                <a:ea typeface="Times New Roman"/>
                <a:cs typeface="Courier New"/>
              </a:rPr>
              <a:t>postraumático</a:t>
            </a:r>
            <a:endParaRPr lang="es-ES" sz="2400" dirty="0">
              <a:solidFill>
                <a:prstClr val="black"/>
              </a:solidFill>
              <a:latin typeface="inherit"/>
              <a:ea typeface="Times New Roman"/>
              <a:cs typeface="Courier New"/>
            </a:endParaRPr>
          </a:p>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  </a:t>
            </a:r>
          </a:p>
          <a:p>
            <a:pPr marL="342900" lvl="0" indent="-342900" algn="just">
              <a:lnSpc>
                <a:spcPct val="115000"/>
              </a:lnSpc>
              <a:spcAft>
                <a:spcPts val="0"/>
              </a:spcAft>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Frecuencia de aparición.</a:t>
            </a:r>
          </a:p>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En Alemania entre el 1,3% y el 1,6% de niños y jóvenes sufren de estrés postraumático.</a:t>
            </a:r>
          </a:p>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El riesgo de sufrir estrés postraumático es de entre el 19% y el 54% entre los refugiados menores de edad.</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 </a:t>
            </a:r>
          </a:p>
          <a:p>
            <a:pPr marL="342900" lvl="0" indent="-342900">
              <a:lnSpc>
                <a:spcPct val="115000"/>
              </a:lnSpc>
              <a:spcAft>
                <a:spcPts val="0"/>
              </a:spcAft>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 </a:t>
            </a:r>
          </a:p>
        </p:txBody>
      </p:sp>
    </p:spTree>
    <p:extLst>
      <p:ext uri="{BB962C8B-B14F-4D97-AF65-F5344CB8AC3E}">
        <p14:creationId xmlns:p14="http://schemas.microsoft.com/office/powerpoint/2010/main" val="104790654"/>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31091" y="1359243"/>
            <a:ext cx="6054811" cy="4339650"/>
          </a:xfrm>
          <a:prstGeom prst="rect">
            <a:avLst/>
          </a:prstGeom>
        </p:spPr>
        <p:txBody>
          <a:bodyPr wrap="square">
            <a:spAutoFit/>
          </a:bodyPr>
          <a:lstStyle/>
          <a:p>
            <a:pPr marL="342900" lvl="0" indent="-342900">
              <a:lnSpc>
                <a:spcPct val="115000"/>
              </a:lnSpc>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Criterios</a:t>
            </a:r>
          </a:p>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Una </a:t>
            </a:r>
            <a:r>
              <a:rPr lang="es-ES" sz="2400" dirty="0">
                <a:solidFill>
                  <a:prstClr val="black"/>
                </a:solidFill>
                <a:latin typeface="inherit"/>
                <a:ea typeface="Times New Roman"/>
                <a:cs typeface="Courier New"/>
              </a:rPr>
              <a:t>situación traumática es una situación estresante o amenazante en la que el sujeto debe actuar pero es incapaz de hacerlo. La causa de esta inactividad puede ser interna o externa</a:t>
            </a:r>
            <a:r>
              <a:rPr lang="es-ES" sz="2400" dirty="0" smtClean="0">
                <a:solidFill>
                  <a:prstClr val="black"/>
                </a:solidFill>
                <a:latin typeface="inherit"/>
                <a:ea typeface="Times New Roman"/>
                <a:cs typeface="Courier New"/>
              </a:rPr>
              <a:t>.</a:t>
            </a: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Ha </a:t>
            </a:r>
            <a:r>
              <a:rPr lang="es-ES" sz="2400" dirty="0">
                <a:solidFill>
                  <a:prstClr val="black"/>
                </a:solidFill>
                <a:latin typeface="inherit"/>
                <a:ea typeface="Times New Roman"/>
                <a:cs typeface="Courier New"/>
              </a:rPr>
              <a:t>habido confrontación con situaciones traumáticas:  muerte o riesgo de muerte,  peligro de pérdida de la integridad física, desesperanza, impotencia,  horror.</a:t>
            </a:r>
            <a:endParaRPr lang="es-ES" dirty="0"/>
          </a:p>
        </p:txBody>
      </p:sp>
    </p:spTree>
    <p:extLst>
      <p:ext uri="{BB962C8B-B14F-4D97-AF65-F5344CB8AC3E}">
        <p14:creationId xmlns:p14="http://schemas.microsoft.com/office/powerpoint/2010/main" val="725766601"/>
      </p:ext>
    </p:extLst>
  </p:cSld>
  <p:clrMapOvr>
    <a:masterClrMapping/>
  </p:clrMapOvr>
  <mc:AlternateContent xmlns:mc="http://schemas.openxmlformats.org/markup-compatibility/2006" xmlns:p14="http://schemas.microsoft.com/office/powerpoint/2010/main">
    <mc:Choice Requires="p14">
      <p:transition spd="slow" p14:dur="1600" advClick="0" advTm="12000">
        <p14:gallery dir="l"/>
      </p:transition>
    </mc:Choice>
    <mc:Fallback xmlns="">
      <p:transition spd="slow" advClick="0" advTm="12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09816" y="993718"/>
            <a:ext cx="6166022" cy="3914918"/>
          </a:xfrm>
          <a:prstGeom prst="rect">
            <a:avLst/>
          </a:prstGeom>
        </p:spPr>
        <p:txBody>
          <a:bodyPr wrap="square">
            <a:spAutoFit/>
          </a:bodyPr>
          <a:lstStyle/>
          <a:p>
            <a:pPr marL="342900" lvl="0" indent="-342900">
              <a:lnSpc>
                <a:spcPct val="115000"/>
              </a:lnSpc>
              <a:spcAft>
                <a:spcPts val="0"/>
              </a:spcAft>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Reacciones según la edad</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 </a:t>
            </a:r>
          </a:p>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Niños hasta 6 años</a:t>
            </a:r>
            <a:r>
              <a:rPr lang="es-ES" sz="2400" dirty="0" smtClean="0">
                <a:solidFill>
                  <a:prstClr val="black"/>
                </a:solidFill>
                <a:latin typeface="inherit"/>
                <a:ea typeface="Times New Roman"/>
                <a:cs typeface="Courier New"/>
              </a:rPr>
              <a:t>:</a:t>
            </a:r>
          </a:p>
          <a:p>
            <a:pPr marL="342900" lvl="0" indent="-342900" algn="just">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Pérdida </a:t>
            </a:r>
            <a:r>
              <a:rPr lang="es-ES" sz="2400" dirty="0">
                <a:solidFill>
                  <a:prstClr val="black"/>
                </a:solidFill>
                <a:latin typeface="inherit"/>
                <a:ea typeface="Times New Roman"/>
                <a:cs typeface="Courier New"/>
              </a:rPr>
              <a:t>de destrezas previamente adquiridas</a:t>
            </a:r>
            <a:r>
              <a:rPr lang="es-ES" sz="2400" dirty="0" smtClean="0">
                <a:solidFill>
                  <a:prstClr val="black"/>
                </a:solidFill>
                <a:latin typeface="inherit"/>
                <a:ea typeface="Times New Roman"/>
                <a:cs typeface="Courier New"/>
              </a:rPr>
              <a:t>.</a:t>
            </a:r>
          </a:p>
          <a:p>
            <a:pPr marL="342900" lvl="0" indent="-342900" algn="just">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Temblar</a:t>
            </a:r>
            <a:r>
              <a:rPr lang="es-ES" sz="2400" dirty="0">
                <a:solidFill>
                  <a:prstClr val="black"/>
                </a:solidFill>
                <a:latin typeface="inherit"/>
                <a:ea typeface="Times New Roman"/>
                <a:cs typeface="Courier New"/>
              </a:rPr>
              <a:t>, aferrarse  a personas de confianza, insensibilizarse. </a:t>
            </a:r>
          </a:p>
          <a:p>
            <a:pPr marL="342900" lvl="0" indent="-342900" algn="just">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Miedo a la oscuridad, a la soledad, miedo de personas desconocidas o animales</a:t>
            </a:r>
            <a:r>
              <a:rPr lang="es-ES" sz="2400" dirty="0" smtClean="0">
                <a:solidFill>
                  <a:prstClr val="black"/>
                </a:solidFill>
                <a:latin typeface="inherit"/>
                <a:ea typeface="Times New Roman"/>
                <a:cs typeface="Courier New"/>
              </a:rPr>
              <a:t>.</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1226425187"/>
      </p:ext>
    </p:extLst>
  </p:cSld>
  <p:clrMapOvr>
    <a:masterClrMapping/>
  </p:clrMapOvr>
  <mc:AlternateContent xmlns:mc="http://schemas.openxmlformats.org/markup-compatibility/2006" xmlns:p14="http://schemas.microsoft.com/office/powerpoint/2010/main">
    <mc:Choice Requires="p14">
      <p:transition spd="slow" p14:dur="1600" advClick="0" advTm="10000">
        <p14:gallery dir="l"/>
      </p:transition>
    </mc:Choice>
    <mc:Fallback xmlns="">
      <p:transition spd="slow" advClick="0" advTm="10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94021" y="1507524"/>
            <a:ext cx="5931243" cy="2215991"/>
          </a:xfrm>
          <a:prstGeom prst="rect">
            <a:avLst/>
          </a:prstGeom>
        </p:spPr>
        <p:txBody>
          <a:bodyPr wrap="square">
            <a:spAutoFit/>
          </a:bodyPr>
          <a:lstStyle/>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Nerviosismo durante la noche, </a:t>
            </a:r>
            <a:r>
              <a:rPr lang="es-ES" sz="2400" dirty="0" smtClean="0">
                <a:solidFill>
                  <a:prstClr val="black"/>
                </a:solidFill>
                <a:latin typeface="inherit"/>
                <a:ea typeface="Times New Roman"/>
                <a:cs typeface="Courier New"/>
              </a:rPr>
              <a:t>sueño   con </a:t>
            </a:r>
            <a:r>
              <a:rPr lang="es-ES" sz="2400" dirty="0">
                <a:solidFill>
                  <a:prstClr val="black"/>
                </a:solidFill>
                <a:latin typeface="inherit"/>
                <a:ea typeface="Times New Roman"/>
                <a:cs typeface="Courier New"/>
              </a:rPr>
              <a:t>sobresaltos.</a:t>
            </a: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Aparición del juego </a:t>
            </a:r>
            <a:r>
              <a:rPr lang="es-ES" sz="2400" dirty="0" smtClean="0">
                <a:solidFill>
                  <a:prstClr val="black"/>
                </a:solidFill>
                <a:latin typeface="inherit"/>
                <a:ea typeface="Times New Roman"/>
                <a:cs typeface="Courier New"/>
              </a:rPr>
              <a:t>postraumático (La </a:t>
            </a:r>
            <a:r>
              <a:rPr lang="es-ES" sz="2400" dirty="0">
                <a:solidFill>
                  <a:prstClr val="black"/>
                </a:solidFill>
                <a:latin typeface="inherit"/>
                <a:ea typeface="Times New Roman"/>
                <a:cs typeface="Courier New"/>
              </a:rPr>
              <a:t>experiencia traumática es repetida una y otra vez mediante un </a:t>
            </a:r>
            <a:r>
              <a:rPr lang="es-ES" sz="2400" dirty="0" smtClean="0">
                <a:solidFill>
                  <a:prstClr val="black"/>
                </a:solidFill>
                <a:latin typeface="inherit"/>
                <a:ea typeface="Times New Roman"/>
                <a:cs typeface="Courier New"/>
              </a:rPr>
              <a:t>juego)</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1631931988"/>
      </p:ext>
    </p:extLst>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21029" y="1527700"/>
            <a:ext cx="6128950" cy="4233467"/>
          </a:xfrm>
          <a:prstGeom prst="rect">
            <a:avLst/>
          </a:prstGeom>
        </p:spPr>
        <p:txBody>
          <a:bodyPr wrap="square">
            <a:spAutoFit/>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Niños entre 6 y 10 años:</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dirty="0">
                <a:latin typeface="inherit"/>
                <a:ea typeface="Times New Roman"/>
                <a:cs typeface="Courier New"/>
              </a:rPr>
              <a:t> </a:t>
            </a:r>
            <a:endParaRPr lang="es-ES" sz="2400" dirty="0">
              <a:latin typeface="Calibri"/>
              <a:ea typeface="Calibri"/>
              <a:cs typeface="Times New Roman"/>
            </a:endParaRP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Pérdida de destrezas previamente adquiridas</a:t>
            </a:r>
            <a:r>
              <a:rPr lang="es-ES" sz="2400" dirty="0" smtClean="0">
                <a:solidFill>
                  <a:prstClr val="black"/>
                </a:solidFill>
                <a:latin typeface="inherit"/>
                <a:ea typeface="Times New Roman"/>
                <a:cs typeface="Courier New"/>
              </a:rPr>
              <a:t>.</a:t>
            </a: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Sollozar </a:t>
            </a:r>
            <a:r>
              <a:rPr lang="es-ES" sz="2400" dirty="0">
                <a:solidFill>
                  <a:prstClr val="black"/>
                </a:solidFill>
                <a:latin typeface="inherit"/>
                <a:ea typeface="Times New Roman"/>
                <a:cs typeface="Courier New"/>
              </a:rPr>
              <a:t>y aferrarse a personas.</a:t>
            </a: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Pesadillas y nerviosismo nocturno.</a:t>
            </a: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Comportamiento agresivo.</a:t>
            </a: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Comportamiento inquieto (a menudo conducente al diagnóstico de hiperactividad ) e insensibilización</a:t>
            </a:r>
            <a:r>
              <a:rPr lang="es-ES" sz="2400" dirty="0" smtClean="0">
                <a:solidFill>
                  <a:prstClr val="black"/>
                </a:solidFill>
                <a:latin typeface="inherit"/>
                <a:ea typeface="Times New Roman"/>
                <a:cs typeface="Courier New"/>
              </a:rPr>
              <a:t>.</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1758521214"/>
      </p:ext>
    </p:extLst>
  </p:cSld>
  <p:clrMapOvr>
    <a:masterClrMapping/>
  </p:clrMapOvr>
  <mc:AlternateContent xmlns:mc="http://schemas.openxmlformats.org/markup-compatibility/2006" xmlns:p14="http://schemas.microsoft.com/office/powerpoint/2010/main">
    <mc:Choice Requires="p14">
      <p:transition spd="slow" p14:dur="1600" advClick="0" advTm="10000">
        <p14:gallery dir="l"/>
      </p:transition>
    </mc:Choice>
    <mc:Fallback xmlns="">
      <p:transition spd="slow" advClick="0" advTm="10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6249" y="1446230"/>
            <a:ext cx="6301945" cy="3560975"/>
          </a:xfrm>
          <a:prstGeom prst="rect">
            <a:avLst/>
          </a:prstGeom>
        </p:spPr>
        <p:txBody>
          <a:bodyPr wrap="square">
            <a:spAutoFit/>
          </a:bodyPr>
          <a:lstStyle/>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Comportamiento no adecuado a la edad (Succión del pulgar</a:t>
            </a:r>
            <a:r>
              <a:rPr lang="es-ES" sz="2400" dirty="0" smtClean="0">
                <a:solidFill>
                  <a:prstClr val="black"/>
                </a:solidFill>
                <a:latin typeface="inherit"/>
                <a:ea typeface="Times New Roman"/>
                <a:cs typeface="Courier New"/>
              </a:rPr>
              <a:t>).</a:t>
            </a: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400" dirty="0" smtClean="0">
              <a:solidFill>
                <a:prstClr val="black"/>
              </a:solidFill>
              <a:latin typeface="inherit"/>
              <a:ea typeface="Times New Roman"/>
              <a:cs typeface="Courier New"/>
            </a:endParaRP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Comportamiento </a:t>
            </a:r>
            <a:r>
              <a:rPr lang="es-ES" sz="2400" dirty="0">
                <a:solidFill>
                  <a:prstClr val="black"/>
                </a:solidFill>
                <a:latin typeface="inherit"/>
                <a:ea typeface="Times New Roman"/>
                <a:cs typeface="Courier New"/>
              </a:rPr>
              <a:t>competitivo entre hermanos y otros niños buscando atención</a:t>
            </a:r>
            <a:r>
              <a:rPr lang="es-ES" sz="2400" dirty="0" smtClean="0">
                <a:solidFill>
                  <a:prstClr val="black"/>
                </a:solidFill>
                <a:latin typeface="inherit"/>
                <a:ea typeface="Times New Roman"/>
                <a:cs typeface="Courier New"/>
              </a:rPr>
              <a:t>.</a:t>
            </a:r>
          </a:p>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400" dirty="0" smtClean="0">
              <a:solidFill>
                <a:prstClr val="black"/>
              </a:solidFill>
              <a:latin typeface="inherit"/>
              <a:ea typeface="Times New Roman"/>
              <a:cs typeface="Courier New"/>
            </a:endParaRP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Problemas </a:t>
            </a:r>
            <a:r>
              <a:rPr lang="es-ES" sz="2400" dirty="0">
                <a:solidFill>
                  <a:prstClr val="black"/>
                </a:solidFill>
                <a:latin typeface="inherit"/>
                <a:ea typeface="Times New Roman"/>
                <a:cs typeface="Courier New"/>
              </a:rPr>
              <a:t>de concentración, problemas de aprendizaje</a:t>
            </a:r>
            <a:r>
              <a:rPr lang="es-ES" sz="2400" dirty="0" smtClean="0">
                <a:solidFill>
                  <a:prstClr val="black"/>
                </a:solidFill>
                <a:latin typeface="inherit"/>
                <a:ea typeface="Times New Roman"/>
                <a:cs typeface="Courier New"/>
              </a:rPr>
              <a:t>.</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2310370244"/>
      </p:ext>
    </p:extLst>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70000" lnSpcReduction="20000"/>
          </a:bodyPr>
          <a:lstStyle/>
          <a:p>
            <a:endParaRPr lang="tr-TR" dirty="0" smtClean="0">
              <a:hlinkClick r:id="rId3"/>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3600" cap="all" dirty="0" smtClean="0">
                <a:latin typeface="inherit"/>
                <a:ea typeface="Times New Roman"/>
                <a:cs typeface="Courier New"/>
              </a:rPr>
              <a:t>Fuentes </a:t>
            </a:r>
            <a:endParaRPr lang="es-ES" sz="32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dirty="0">
                <a:latin typeface="inherit"/>
                <a:ea typeface="Times New Roman"/>
                <a:cs typeface="Courier New"/>
              </a:rPr>
              <a:t>Esta  presentación es un resumen del folleto  </a:t>
            </a:r>
            <a:r>
              <a:rPr lang="es-ES" u="sng" dirty="0">
                <a:latin typeface="inherit"/>
                <a:ea typeface="Times New Roman"/>
                <a:cs typeface="Courier New"/>
              </a:rPr>
              <a:t>Huida, Trauma,  Escuela</a:t>
            </a:r>
            <a:r>
              <a:rPr lang="es-ES" dirty="0">
                <a:latin typeface="inherit"/>
                <a:ea typeface="Times New Roman"/>
                <a:cs typeface="Courier New"/>
              </a:rPr>
              <a:t> </a:t>
            </a:r>
            <a:endParaRPr lang="es-ES" sz="32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dirty="0" smtClean="0">
                <a:latin typeface="inherit"/>
                <a:ea typeface="Times New Roman"/>
                <a:cs typeface="Courier New"/>
              </a:rPr>
              <a:t>(Natalie </a:t>
            </a:r>
            <a:r>
              <a:rPr lang="es-ES" dirty="0" err="1">
                <a:latin typeface="inherit"/>
                <a:ea typeface="Times New Roman"/>
                <a:cs typeface="Courier New"/>
              </a:rPr>
              <a:t>Schwendy</a:t>
            </a:r>
            <a:r>
              <a:rPr lang="es-ES" dirty="0">
                <a:latin typeface="inherit"/>
                <a:ea typeface="Times New Roman"/>
                <a:cs typeface="Courier New"/>
              </a:rPr>
              <a:t>, Marianne </a:t>
            </a:r>
            <a:r>
              <a:rPr lang="es-ES" dirty="0" err="1">
                <a:latin typeface="inherit"/>
                <a:ea typeface="Times New Roman"/>
                <a:cs typeface="Courier New"/>
              </a:rPr>
              <a:t>Rauwald</a:t>
            </a:r>
            <a:r>
              <a:rPr lang="es-ES" dirty="0">
                <a:latin typeface="inherit"/>
                <a:ea typeface="Times New Roman"/>
                <a:cs typeface="Courier New"/>
              </a:rPr>
              <a:t>, </a:t>
            </a:r>
            <a:r>
              <a:rPr lang="es-ES" dirty="0" err="1">
                <a:latin typeface="inherit"/>
                <a:ea typeface="Times New Roman"/>
                <a:cs typeface="Courier New"/>
              </a:rPr>
              <a:t>Gesa</a:t>
            </a:r>
            <a:r>
              <a:rPr lang="es-ES" dirty="0">
                <a:latin typeface="inherit"/>
                <a:ea typeface="Times New Roman"/>
                <a:cs typeface="Courier New"/>
              </a:rPr>
              <a:t> </a:t>
            </a:r>
            <a:r>
              <a:rPr lang="es-ES" dirty="0" smtClean="0">
                <a:latin typeface="inherit"/>
                <a:ea typeface="Times New Roman"/>
                <a:cs typeface="Courier New"/>
              </a:rPr>
              <a:t>Fritz) </a:t>
            </a:r>
            <a:r>
              <a:rPr lang="es-ES" dirty="0" err="1">
                <a:latin typeface="inherit"/>
                <a:ea typeface="Times New Roman"/>
                <a:cs typeface="Courier New"/>
              </a:rPr>
              <a:t>Universum</a:t>
            </a:r>
            <a:r>
              <a:rPr lang="es-ES" dirty="0">
                <a:latin typeface="inherit"/>
                <a:ea typeface="Times New Roman"/>
                <a:cs typeface="Courier New"/>
              </a:rPr>
              <a:t> </a:t>
            </a:r>
            <a:r>
              <a:rPr lang="es-ES" dirty="0" err="1">
                <a:latin typeface="inherit"/>
                <a:ea typeface="Times New Roman"/>
                <a:cs typeface="Courier New"/>
              </a:rPr>
              <a:t>Verlag</a:t>
            </a:r>
            <a:endParaRPr lang="es-ES" sz="32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dirty="0">
                <a:latin typeface="inherit"/>
                <a:ea typeface="Times New Roman"/>
                <a:cs typeface="Courier New"/>
              </a:rPr>
              <a:t>ISBN 978 -3 - 898 692 503 -9</a:t>
            </a:r>
            <a:endParaRPr lang="es-ES" sz="32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3200" dirty="0">
              <a:latin typeface="Calibri"/>
              <a:ea typeface="Calibri"/>
              <a:cs typeface="Times New Roman"/>
            </a:endParaRPr>
          </a:p>
          <a:p>
            <a:r>
              <a:rPr lang="es-ES" dirty="0">
                <a:latin typeface="inherit"/>
                <a:ea typeface="Times New Roman"/>
                <a:cs typeface="Courier New"/>
              </a:rPr>
              <a:t>El folleto ofrece información sobre  situaciones específicas con las que se enfrentan los refugiados, sus traumas y dificultades para integrarse y participar normalmente en la vida escolar</a:t>
            </a:r>
            <a:endParaRPr lang="tr-TR" dirty="0" smtClean="0"/>
          </a:p>
          <a:p>
            <a:endParaRPr lang="en-US" dirty="0"/>
          </a:p>
        </p:txBody>
      </p:sp>
    </p:spTree>
    <p:extLst>
      <p:ext uri="{BB962C8B-B14F-4D97-AF65-F5344CB8AC3E}">
        <p14:creationId xmlns:p14="http://schemas.microsoft.com/office/powerpoint/2010/main" val="1129969930"/>
      </p:ext>
    </p:extLst>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97458" y="1099751"/>
            <a:ext cx="6413157" cy="4870564"/>
          </a:xfrm>
          <a:prstGeom prst="rect">
            <a:avLst/>
          </a:prstGeom>
        </p:spPr>
        <p:txBody>
          <a:bodyPr wrap="square">
            <a:spAutoFit/>
          </a:bodyPr>
          <a:lstStyle/>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Problema en la escuela provocados por mal comportamiento,  problemas de aprendizaje o absentismo</a:t>
            </a:r>
            <a:r>
              <a:rPr lang="es-ES" sz="2400" dirty="0" smtClean="0">
                <a:solidFill>
                  <a:prstClr val="black"/>
                </a:solidFill>
                <a:latin typeface="inherit"/>
                <a:ea typeface="Times New Roman"/>
                <a:cs typeface="Courier New"/>
              </a:rPr>
              <a:t>.</a:t>
            </a:r>
          </a:p>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400" dirty="0">
              <a:solidFill>
                <a:prstClr val="black"/>
              </a:solidFill>
              <a:latin typeface="inherit"/>
              <a:ea typeface="Times New Roman"/>
              <a:cs typeface="Courier New"/>
            </a:endParaRP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Pérdida </a:t>
            </a:r>
            <a:r>
              <a:rPr lang="es-ES" sz="2400" dirty="0">
                <a:solidFill>
                  <a:prstClr val="black"/>
                </a:solidFill>
                <a:latin typeface="inherit"/>
                <a:ea typeface="Times New Roman"/>
                <a:cs typeface="Courier New"/>
              </a:rPr>
              <a:t>de interés y retraimiento ante iguales</a:t>
            </a:r>
            <a:r>
              <a:rPr lang="es-ES" sz="2400" dirty="0" smtClean="0">
                <a:solidFill>
                  <a:prstClr val="black"/>
                </a:solidFill>
                <a:latin typeface="inherit"/>
                <a:ea typeface="Times New Roman"/>
                <a:cs typeface="Courier New"/>
              </a:rPr>
              <a:t>.</a:t>
            </a: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400" dirty="0">
              <a:solidFill>
                <a:prstClr val="black"/>
              </a:solidFill>
              <a:latin typeface="inherit"/>
              <a:ea typeface="Times New Roman"/>
              <a:cs typeface="Courier New"/>
            </a:endParaRP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Quejas psicosomáticas (Dolores de cabeza, de estómago, eccemas</a:t>
            </a:r>
            <a:r>
              <a:rPr lang="es-ES" sz="2400" dirty="0" smtClean="0">
                <a:solidFill>
                  <a:prstClr val="black"/>
                </a:solidFill>
                <a:latin typeface="inherit"/>
                <a:ea typeface="Times New Roman"/>
                <a:cs typeface="Courier New"/>
              </a:rPr>
              <a:t>.)</a:t>
            </a:r>
          </a:p>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400" dirty="0">
              <a:solidFill>
                <a:prstClr val="black"/>
              </a:solidFill>
              <a:latin typeface="inherit"/>
              <a:ea typeface="Times New Roman"/>
              <a:cs typeface="Courier New"/>
            </a:endParaRP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Tristeza conducente a la depresión</a:t>
            </a:r>
            <a:r>
              <a:rPr lang="es-ES" sz="2400" dirty="0" smtClean="0">
                <a:solidFill>
                  <a:prstClr val="black"/>
                </a:solidFill>
                <a:latin typeface="inherit"/>
                <a:ea typeface="Times New Roman"/>
                <a:cs typeface="Courier New"/>
              </a:rPr>
              <a:t>.</a:t>
            </a: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200" dirty="0">
              <a:solidFill>
                <a:prstClr val="black"/>
              </a:solidFill>
              <a:latin typeface="inherit"/>
              <a:ea typeface="Times New Roman"/>
              <a:cs typeface="Courier New"/>
            </a:endParaRP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Juego postraumático.</a:t>
            </a:r>
          </a:p>
        </p:txBody>
      </p:sp>
    </p:spTree>
    <p:extLst>
      <p:ext uri="{BB962C8B-B14F-4D97-AF65-F5344CB8AC3E}">
        <p14:creationId xmlns:p14="http://schemas.microsoft.com/office/powerpoint/2010/main" val="3252020411"/>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21027" y="1032151"/>
            <a:ext cx="6351373" cy="5189113"/>
          </a:xfrm>
          <a:prstGeom prst="rect">
            <a:avLst/>
          </a:prstGeom>
        </p:spPr>
        <p:txBody>
          <a:bodyPr wrap="square">
            <a:spAutoFit/>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Niños de 11 a 16 </a:t>
            </a:r>
            <a:r>
              <a:rPr lang="es-ES" sz="2400" dirty="0" smtClean="0">
                <a:solidFill>
                  <a:prstClr val="black"/>
                </a:solidFill>
                <a:latin typeface="inherit"/>
                <a:ea typeface="Times New Roman"/>
                <a:cs typeface="Courier New"/>
              </a:rPr>
              <a:t>años</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Pesadillas y desórdenes del </a:t>
            </a:r>
            <a:r>
              <a:rPr lang="es-ES" sz="2400" dirty="0" smtClean="0">
                <a:solidFill>
                  <a:prstClr val="black"/>
                </a:solidFill>
                <a:latin typeface="inherit"/>
                <a:ea typeface="Times New Roman"/>
                <a:cs typeface="Courier New"/>
              </a:rPr>
              <a:t>sueño</a:t>
            </a: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200" dirty="0">
              <a:solidFill>
                <a:prstClr val="black"/>
              </a:solidFill>
              <a:latin typeface="inherit"/>
              <a:ea typeface="Times New Roman"/>
              <a:cs typeface="Courier New"/>
            </a:endParaRP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Comportamiento rebelde y rechazo de tareas en el hogar y en la escuela. </a:t>
            </a:r>
            <a:endParaRPr lang="es-ES" sz="2400" dirty="0" smtClean="0">
              <a:solidFill>
                <a:prstClr val="black"/>
              </a:solidFill>
              <a:latin typeface="inherit"/>
              <a:ea typeface="Times New Roman"/>
              <a:cs typeface="Courier New"/>
            </a:endParaRP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200" dirty="0">
              <a:solidFill>
                <a:prstClr val="black"/>
              </a:solidFill>
              <a:latin typeface="inherit"/>
              <a:ea typeface="Times New Roman"/>
              <a:cs typeface="Courier New"/>
            </a:endParaRP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Absentismo</a:t>
            </a:r>
            <a:r>
              <a:rPr lang="es-ES" sz="2400" dirty="0" smtClean="0">
                <a:solidFill>
                  <a:prstClr val="black"/>
                </a:solidFill>
                <a:latin typeface="inherit"/>
                <a:ea typeface="Times New Roman"/>
                <a:cs typeface="Courier New"/>
              </a:rPr>
              <a:t>.</a:t>
            </a:r>
          </a:p>
          <a:p>
            <a:pPr lvl="0">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200" dirty="0">
              <a:solidFill>
                <a:prstClr val="black"/>
              </a:solidFill>
              <a:latin typeface="inherit"/>
              <a:ea typeface="Times New Roman"/>
              <a:cs typeface="Courier New"/>
            </a:endParaRP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Problemas de concentración</a:t>
            </a:r>
            <a:r>
              <a:rPr lang="es-ES" sz="2400" dirty="0" smtClean="0">
                <a:solidFill>
                  <a:prstClr val="black"/>
                </a:solidFill>
                <a:latin typeface="inherit"/>
                <a:ea typeface="Times New Roman"/>
                <a:cs typeface="Courier New"/>
              </a:rPr>
              <a:t>.</a:t>
            </a:r>
          </a:p>
          <a:p>
            <a:pPr lvl="0">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200" dirty="0">
              <a:solidFill>
                <a:prstClr val="black"/>
              </a:solidFill>
              <a:latin typeface="inherit"/>
              <a:ea typeface="Times New Roman"/>
              <a:cs typeface="Courier New"/>
            </a:endParaRP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Dolores psicosomáticos (Dolores de cabeza, dolores de estómago, eccemas etc</a:t>
            </a:r>
            <a:r>
              <a:rPr lang="es-ES" sz="2400" dirty="0" smtClean="0">
                <a:solidFill>
                  <a:prstClr val="black"/>
                </a:solidFill>
                <a:latin typeface="inherit"/>
                <a:ea typeface="Times New Roman"/>
                <a:cs typeface="Courier New"/>
              </a:rPr>
              <a:t>.)</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838051231"/>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88293" y="1534901"/>
            <a:ext cx="5412259" cy="3773341"/>
          </a:xfrm>
          <a:prstGeom prst="rect">
            <a:avLst/>
          </a:prstGeom>
        </p:spPr>
        <p:txBody>
          <a:bodyPr wrap="square">
            <a:spAutoFit/>
          </a:bodyPr>
          <a:lstStyle/>
          <a:p>
            <a:pPr marL="342900" lvl="0" indent="-342900">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Pérdida de interés y retraimiento</a:t>
            </a:r>
            <a:r>
              <a:rPr lang="es-ES" sz="2400" dirty="0" smtClean="0">
                <a:solidFill>
                  <a:prstClr val="black"/>
                </a:solidFill>
                <a:latin typeface="inherit"/>
                <a:ea typeface="Times New Roman"/>
                <a:cs typeface="Courier New"/>
              </a:rPr>
              <a:t>.</a:t>
            </a: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000" dirty="0">
              <a:solidFill>
                <a:prstClr val="black"/>
              </a:solidFill>
              <a:latin typeface="inherit"/>
              <a:ea typeface="Times New Roman"/>
              <a:cs typeface="Courier New"/>
            </a:endParaRPr>
          </a:p>
          <a:p>
            <a:pPr marL="342900" lvl="0" indent="-342900">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Sentimiento de soledad</a:t>
            </a:r>
            <a:r>
              <a:rPr lang="es-ES" sz="2400" dirty="0" smtClean="0">
                <a:solidFill>
                  <a:prstClr val="black"/>
                </a:solidFill>
                <a:latin typeface="inherit"/>
                <a:ea typeface="Times New Roman"/>
                <a:cs typeface="Courier New"/>
              </a:rPr>
              <a:t>.</a:t>
            </a: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000" dirty="0">
              <a:solidFill>
                <a:prstClr val="black"/>
              </a:solidFill>
              <a:latin typeface="inherit"/>
              <a:ea typeface="Times New Roman"/>
              <a:cs typeface="Courier New"/>
            </a:endParaRPr>
          </a:p>
          <a:p>
            <a:pPr marL="342900" lvl="0" indent="-342900">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Sentimiento de no tener futuro o miedo al futuro</a:t>
            </a:r>
            <a:r>
              <a:rPr lang="es-ES" sz="2400" dirty="0" smtClean="0">
                <a:solidFill>
                  <a:prstClr val="black"/>
                </a:solidFill>
                <a:latin typeface="inherit"/>
                <a:ea typeface="Times New Roman"/>
                <a:cs typeface="Courier New"/>
              </a:rPr>
              <a:t>.</a:t>
            </a: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000" dirty="0">
              <a:solidFill>
                <a:prstClr val="black"/>
              </a:solidFill>
              <a:latin typeface="inherit"/>
              <a:ea typeface="Times New Roman"/>
              <a:cs typeface="Courier New"/>
            </a:endParaRPr>
          </a:p>
          <a:p>
            <a:pPr marL="342900" lvl="0" indent="-342900">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Búsqueda de refugio en drogas legales o ilegales y alcohol</a:t>
            </a:r>
            <a:r>
              <a:rPr lang="es-ES" sz="2400" dirty="0" smtClean="0">
                <a:solidFill>
                  <a:prstClr val="black"/>
                </a:solidFill>
                <a:latin typeface="inherit"/>
                <a:ea typeface="Times New Roman"/>
                <a:cs typeface="Courier New"/>
              </a:rPr>
              <a:t>.</a:t>
            </a: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000" dirty="0">
              <a:solidFill>
                <a:prstClr val="black"/>
              </a:solidFill>
              <a:latin typeface="inherit"/>
              <a:ea typeface="Times New Roman"/>
              <a:cs typeface="Courier New"/>
            </a:endParaRPr>
          </a:p>
          <a:p>
            <a:pPr marL="342900" lvl="0" indent="-342900">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Depresión. Suicidio.</a:t>
            </a:r>
          </a:p>
        </p:txBody>
      </p:sp>
    </p:spTree>
    <p:extLst>
      <p:ext uri="{BB962C8B-B14F-4D97-AF65-F5344CB8AC3E}">
        <p14:creationId xmlns:p14="http://schemas.microsoft.com/office/powerpoint/2010/main" val="1399087597"/>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71599" y="1249119"/>
            <a:ext cx="5993027" cy="4693593"/>
          </a:xfrm>
          <a:prstGeom prst="rect">
            <a:avLst/>
          </a:prstGeom>
        </p:spPr>
        <p:txBody>
          <a:bodyPr wrap="square">
            <a:spAutoFit/>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u="sng" dirty="0" smtClean="0">
                <a:solidFill>
                  <a:prstClr val="black"/>
                </a:solidFill>
                <a:latin typeface="inherit"/>
                <a:ea typeface="Times New Roman"/>
                <a:cs typeface="Courier New"/>
              </a:rPr>
              <a:t>Depresión</a:t>
            </a:r>
            <a:endParaRPr lang="es-ES" sz="2000" u="sng" dirty="0" smtClean="0">
              <a:solidFill>
                <a:prstClr val="black"/>
              </a:solidFill>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000" u="sng" dirty="0" smtClean="0">
              <a:solidFill>
                <a:prstClr val="black"/>
              </a:solidFill>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a:t>
            </a:r>
            <a:r>
              <a:rPr lang="es-ES" sz="2400" dirty="0">
                <a:solidFill>
                  <a:prstClr val="black"/>
                </a:solidFill>
                <a:latin typeface="inherit"/>
                <a:ea typeface="Times New Roman"/>
                <a:cs typeface="Courier New"/>
              </a:rPr>
              <a:t> </a:t>
            </a:r>
            <a:r>
              <a:rPr lang="es-ES" sz="2400" dirty="0" smtClean="0">
                <a:solidFill>
                  <a:prstClr val="black"/>
                </a:solidFill>
                <a:latin typeface="inherit"/>
                <a:ea typeface="Times New Roman"/>
                <a:cs typeface="Courier New"/>
              </a:rPr>
              <a:t>Frecuencia</a:t>
            </a:r>
            <a:endParaRPr lang="es-ES" sz="2400" dirty="0">
              <a:solidFill>
                <a:prstClr val="black"/>
              </a:solidFill>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Entre los niños y jóvenes alemanes la frecuencia es de entre el 1 y el 4%</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Entre los refugiados menores entre el 3% y el 30%</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 </a:t>
            </a:r>
            <a:r>
              <a:rPr lang="es-ES" sz="2400" dirty="0" smtClean="0">
                <a:solidFill>
                  <a:prstClr val="black"/>
                </a:solidFill>
                <a:latin typeface="inherit"/>
                <a:ea typeface="Times New Roman"/>
                <a:cs typeface="Courier New"/>
              </a:rPr>
              <a:t>Síntomas </a:t>
            </a:r>
            <a:r>
              <a:rPr lang="es-ES" sz="2400" dirty="0">
                <a:solidFill>
                  <a:prstClr val="black"/>
                </a:solidFill>
                <a:latin typeface="inherit"/>
                <a:ea typeface="Times New Roman"/>
                <a:cs typeface="Courier New"/>
              </a:rPr>
              <a:t>principales</a:t>
            </a: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Estado de ánimo deprimido o triste.</a:t>
            </a: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Pérdida de interés, pérdida de felicidad</a:t>
            </a: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Motivación baja o cansancio excesivo</a:t>
            </a:r>
          </a:p>
        </p:txBody>
      </p:sp>
    </p:spTree>
    <p:extLst>
      <p:ext uri="{BB962C8B-B14F-4D97-AF65-F5344CB8AC3E}">
        <p14:creationId xmlns:p14="http://schemas.microsoft.com/office/powerpoint/2010/main" val="2994177753"/>
      </p:ext>
    </p:extLst>
  </p:cSld>
  <p:clrMapOvr>
    <a:masterClrMapping/>
  </p:clrMapOvr>
  <mc:AlternateContent xmlns:mc="http://schemas.openxmlformats.org/markup-compatibility/2006" xmlns:p14="http://schemas.microsoft.com/office/powerpoint/2010/main">
    <mc:Choice Requires="p14">
      <p:transition spd="slow" p14:dur="1600" advClick="0" advTm="10000">
        <p14:gallery dir="l"/>
      </p:transition>
    </mc:Choice>
    <mc:Fallback xmlns="">
      <p:transition spd="slow" advClick="0" advTm="10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49179" y="1750292"/>
            <a:ext cx="6586151" cy="3384003"/>
          </a:xfrm>
          <a:prstGeom prst="rect">
            <a:avLst/>
          </a:prstGeom>
        </p:spPr>
        <p:txBody>
          <a:bodyPr wrap="square">
            <a:spAutoFit/>
          </a:bodyPr>
          <a:lstStyle/>
          <a:p>
            <a:pPr lvl="0" indent="-342900" algn="just">
              <a:lnSpc>
                <a:spcPct val="115000"/>
              </a:lnSpc>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Otros síntomas</a:t>
            </a:r>
          </a:p>
          <a:p>
            <a:pPr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Pérdida de confianza, sentimientos de culpa, baja capacidad de concentración y capacidad intelectual </a:t>
            </a:r>
            <a:r>
              <a:rPr lang="es-ES" sz="2400" dirty="0" smtClean="0">
                <a:solidFill>
                  <a:prstClr val="black"/>
                </a:solidFill>
                <a:latin typeface="inherit"/>
                <a:ea typeface="Times New Roman"/>
                <a:cs typeface="Courier New"/>
              </a:rPr>
              <a:t>reducida</a:t>
            </a:r>
          </a:p>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Falta de apetito (En algunos casos aumento), pensamientos o acciones suicidas.</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dirty="0">
                <a:latin typeface="inherit"/>
                <a:ea typeface="Times New Roman"/>
                <a:cs typeface="Courier New"/>
              </a:rPr>
              <a:t> </a:t>
            </a:r>
            <a:endParaRPr lang="es-ES" sz="2400" dirty="0">
              <a:effectLst/>
              <a:latin typeface="Calibri"/>
              <a:ea typeface="Calibri"/>
              <a:cs typeface="Times New Roman"/>
            </a:endParaRPr>
          </a:p>
        </p:txBody>
      </p:sp>
    </p:spTree>
    <p:extLst>
      <p:ext uri="{BB962C8B-B14F-4D97-AF65-F5344CB8AC3E}">
        <p14:creationId xmlns:p14="http://schemas.microsoft.com/office/powerpoint/2010/main" val="1088396335"/>
      </p:ext>
    </p:extLst>
  </p:cSld>
  <p:clrMapOvr>
    <a:masterClrMapping/>
  </p:clrMapOvr>
  <mc:AlternateContent xmlns:mc="http://schemas.openxmlformats.org/markup-compatibility/2006" xmlns:p14="http://schemas.microsoft.com/office/powerpoint/2010/main">
    <mc:Choice Requires="p14">
      <p:transition spd="slow" p14:dur="1600" advClick="0" advTm="10000">
        <p14:gallery dir="l"/>
      </p:transition>
    </mc:Choice>
    <mc:Fallback xmlns="">
      <p:transition spd="slow" advClick="0" advTm="10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46885" y="925031"/>
            <a:ext cx="6215449" cy="4516621"/>
          </a:xfrm>
          <a:prstGeom prst="rect">
            <a:avLst/>
          </a:prstGeom>
        </p:spPr>
        <p:txBody>
          <a:bodyPr wrap="square">
            <a:spAutoFit/>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3200" cap="all" dirty="0">
                <a:latin typeface="inherit"/>
                <a:ea typeface="Times New Roman"/>
                <a:cs typeface="Courier New"/>
              </a:rPr>
              <a:t>3 Recomendaciones para escuelas</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dirty="0">
                <a:latin typeface="inherit"/>
                <a:ea typeface="Times New Roman"/>
                <a:cs typeface="Courier New"/>
              </a:rPr>
              <a:t> </a:t>
            </a:r>
            <a:endParaRPr lang="es-ES" sz="24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b="1" dirty="0">
                <a:solidFill>
                  <a:prstClr val="black"/>
                </a:solidFill>
                <a:latin typeface="inherit"/>
                <a:ea typeface="Times New Roman"/>
                <a:cs typeface="Courier New"/>
              </a:rPr>
              <a:t>1 Comprender  de los síntomas</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 </a:t>
            </a:r>
          </a:p>
          <a:p>
            <a:pPr marL="342900" lvl="0" indent="-342900">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Un síntoma es una forma de auto curación (Dormirse en una clase segura para encontrar el descanso que no se ha tenido en una noche llena de pesadillas etc</a:t>
            </a:r>
            <a:r>
              <a:rPr lang="es-ES" sz="2400" dirty="0" smtClean="0">
                <a:solidFill>
                  <a:prstClr val="black"/>
                </a:solidFill>
                <a:latin typeface="inherit"/>
                <a:ea typeface="Times New Roman"/>
                <a:cs typeface="Courier New"/>
              </a:rPr>
              <a:t>.)</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662475012"/>
      </p:ext>
    </p:extLst>
  </p:cSld>
  <p:clrMapOvr>
    <a:masterClrMapping/>
  </p:clrMapOvr>
  <mc:AlternateContent xmlns:mc="http://schemas.openxmlformats.org/markup-compatibility/2006" xmlns:p14="http://schemas.microsoft.com/office/powerpoint/2010/main">
    <mc:Choice Requires="p14">
      <p:transition spd="slow" p14:dur="1600" advClick="0" advTm="10000">
        <p14:gallery dir="l"/>
      </p:transition>
    </mc:Choice>
    <mc:Fallback xmlns="">
      <p:transition spd="slow" advClick="0" advTm="10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80517" y="1229861"/>
            <a:ext cx="5770605" cy="4552015"/>
          </a:xfrm>
          <a:prstGeom prst="rect">
            <a:avLst/>
          </a:prstGeom>
        </p:spPr>
        <p:txBody>
          <a:bodyPr wrap="square">
            <a:spAutoFit/>
          </a:bodyPr>
          <a:lstStyle/>
          <a:p>
            <a:pPr marL="342900" lvl="0" indent="-342900">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Entender que las reacciones y comportamientos inadecuados de los niños y jóvenes son provocados por las horribles experiencias</a:t>
            </a:r>
            <a:r>
              <a:rPr lang="es-ES" sz="2400" dirty="0" smtClean="0">
                <a:solidFill>
                  <a:prstClr val="black"/>
                </a:solidFill>
                <a:latin typeface="inherit"/>
                <a:ea typeface="Times New Roman"/>
                <a:cs typeface="Courier New"/>
              </a:rPr>
              <a:t>.</a:t>
            </a:r>
            <a:endParaRPr lang="es-ES" sz="2000" dirty="0" smtClean="0">
              <a:solidFill>
                <a:prstClr val="black"/>
              </a:solidFill>
              <a:latin typeface="inherit"/>
              <a:ea typeface="Times New Roman"/>
              <a:cs typeface="Courier New"/>
            </a:endParaRP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dirty="0" smtClean="0">
              <a:solidFill>
                <a:prstClr val="black"/>
              </a:solidFill>
              <a:latin typeface="inherit"/>
              <a:ea typeface="Times New Roman"/>
              <a:cs typeface="Courier New"/>
            </a:endParaRPr>
          </a:p>
          <a:p>
            <a:pPr marL="342900" lvl="0" indent="-342900">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La </a:t>
            </a:r>
            <a:r>
              <a:rPr lang="es-ES" sz="2400" dirty="0">
                <a:solidFill>
                  <a:prstClr val="black"/>
                </a:solidFill>
                <a:latin typeface="inherit"/>
                <a:ea typeface="Times New Roman"/>
                <a:cs typeface="Courier New"/>
              </a:rPr>
              <a:t>actitud de los profesores debe ser apreciativa y empática</a:t>
            </a:r>
            <a:r>
              <a:rPr lang="es-ES" sz="2400" dirty="0" smtClean="0">
                <a:solidFill>
                  <a:prstClr val="black"/>
                </a:solidFill>
                <a:latin typeface="inherit"/>
                <a:ea typeface="Times New Roman"/>
                <a:cs typeface="Courier New"/>
              </a:rPr>
              <a:t>.</a:t>
            </a:r>
            <a:endParaRPr lang="es-ES" dirty="0" smtClean="0">
              <a:solidFill>
                <a:prstClr val="black"/>
              </a:solidFill>
              <a:latin typeface="inherit"/>
              <a:ea typeface="Times New Roman"/>
              <a:cs typeface="Courier New"/>
            </a:endParaRP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dirty="0">
              <a:solidFill>
                <a:prstClr val="black"/>
              </a:solidFill>
              <a:latin typeface="inherit"/>
              <a:ea typeface="Times New Roman"/>
              <a:cs typeface="Courier New"/>
            </a:endParaRPr>
          </a:p>
          <a:p>
            <a:pPr marL="342900" lvl="0" indent="-342900">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Paciencia y comprensión; </a:t>
            </a:r>
            <a:r>
              <a:rPr lang="es-ES" sz="2400" dirty="0" smtClean="0">
                <a:solidFill>
                  <a:prstClr val="black"/>
                </a:solidFill>
                <a:latin typeface="inherit"/>
                <a:ea typeface="Times New Roman"/>
                <a:cs typeface="Courier New"/>
              </a:rPr>
              <a:t> Las </a:t>
            </a:r>
            <a:r>
              <a:rPr lang="es-ES" sz="2400" dirty="0">
                <a:solidFill>
                  <a:prstClr val="black"/>
                </a:solidFill>
                <a:latin typeface="inherit"/>
                <a:ea typeface="Times New Roman"/>
                <a:cs typeface="Courier New"/>
              </a:rPr>
              <a:t>sanciones pueden conducir a empeorar los síntomas.</a:t>
            </a:r>
          </a:p>
        </p:txBody>
      </p:sp>
    </p:spTree>
    <p:extLst>
      <p:ext uri="{BB962C8B-B14F-4D97-AF65-F5344CB8AC3E}">
        <p14:creationId xmlns:p14="http://schemas.microsoft.com/office/powerpoint/2010/main" val="1478205685"/>
      </p:ext>
    </p:extLst>
  </p:cSld>
  <p:clrMapOvr>
    <a:masterClrMapping/>
  </p:clrMapOvr>
  <mc:AlternateContent xmlns:mc="http://schemas.openxmlformats.org/markup-compatibility/2006" xmlns:p14="http://schemas.microsoft.com/office/powerpoint/2010/main">
    <mc:Choice Requires="p14">
      <p:transition spd="slow" p14:dur="1600" advClick="0" advTm="12000">
        <p14:gallery dir="l"/>
      </p:transition>
    </mc:Choice>
    <mc:Fallback xmlns="">
      <p:transition spd="slow" advClick="0" advTm="12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45741" y="1131047"/>
            <a:ext cx="6314302" cy="4552015"/>
          </a:xfrm>
          <a:prstGeom prst="rect">
            <a:avLst/>
          </a:prstGeom>
        </p:spPr>
        <p:txBody>
          <a:bodyPr wrap="square">
            <a:spAutoFit/>
          </a:bodyPr>
          <a:lstStyle/>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b="1" dirty="0">
                <a:solidFill>
                  <a:prstClr val="black"/>
                </a:solidFill>
                <a:latin typeface="inherit"/>
                <a:ea typeface="Times New Roman"/>
                <a:cs typeface="Courier New"/>
              </a:rPr>
              <a:t>2 Posibilitar experiencias  positivas  en  </a:t>
            </a:r>
            <a:r>
              <a:rPr lang="es-ES" sz="2400" b="1" dirty="0" smtClean="0">
                <a:solidFill>
                  <a:prstClr val="black"/>
                </a:solidFill>
                <a:latin typeface="inherit"/>
                <a:ea typeface="Times New Roman"/>
                <a:cs typeface="Courier New"/>
              </a:rPr>
              <a:t>   </a:t>
            </a:r>
          </a:p>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b="1" dirty="0">
                <a:solidFill>
                  <a:prstClr val="black"/>
                </a:solidFill>
                <a:latin typeface="inherit"/>
                <a:ea typeface="Times New Roman"/>
                <a:cs typeface="Courier New"/>
              </a:rPr>
              <a:t> </a:t>
            </a:r>
            <a:r>
              <a:rPr lang="es-ES" sz="2400" b="1" dirty="0" smtClean="0">
                <a:solidFill>
                  <a:prstClr val="black"/>
                </a:solidFill>
                <a:latin typeface="inherit"/>
                <a:ea typeface="Times New Roman"/>
                <a:cs typeface="Courier New"/>
              </a:rPr>
              <a:t>  las   relaciones</a:t>
            </a:r>
            <a:r>
              <a:rPr lang="es-ES" sz="2400" b="1" dirty="0">
                <a:solidFill>
                  <a:prstClr val="black"/>
                </a:solidFill>
                <a:latin typeface="inherit"/>
                <a:ea typeface="Times New Roman"/>
                <a:cs typeface="Courier New"/>
              </a:rPr>
              <a:t>.</a:t>
            </a:r>
          </a:p>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dirty="0">
                <a:latin typeface="inherit"/>
                <a:ea typeface="Times New Roman"/>
                <a:cs typeface="Courier New"/>
              </a:rPr>
              <a:t> </a:t>
            </a:r>
            <a:endParaRPr lang="es-ES" sz="2400" dirty="0">
              <a:latin typeface="Calibri"/>
              <a:ea typeface="Calibri"/>
              <a:cs typeface="Times New Roman"/>
            </a:endParaRPr>
          </a:p>
          <a:p>
            <a:pPr marL="342900" lvl="0" indent="-342900" algn="just">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Las relaciones positivas y la inclusión social fortalecen la resiliencia de los niños traumatizados</a:t>
            </a:r>
            <a:r>
              <a:rPr lang="es-ES" sz="2400" dirty="0" smtClean="0">
                <a:solidFill>
                  <a:prstClr val="black"/>
                </a:solidFill>
                <a:latin typeface="inherit"/>
                <a:ea typeface="Times New Roman"/>
                <a:cs typeface="Courier New"/>
              </a:rPr>
              <a:t>.</a:t>
            </a:r>
          </a:p>
          <a:p>
            <a:pPr marL="342900" lvl="0" indent="-342900" algn="just">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dirty="0" smtClean="0">
              <a:solidFill>
                <a:prstClr val="black"/>
              </a:solidFill>
              <a:latin typeface="inherit"/>
              <a:ea typeface="Times New Roman"/>
              <a:cs typeface="Courier New"/>
            </a:endParaRPr>
          </a:p>
          <a:p>
            <a:pPr marL="342900" lvl="0" indent="-342900" algn="just">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Ofrecer </a:t>
            </a:r>
            <a:r>
              <a:rPr lang="es-ES" sz="2400" dirty="0">
                <a:solidFill>
                  <a:prstClr val="black"/>
                </a:solidFill>
                <a:latin typeface="inherit"/>
                <a:ea typeface="Times New Roman"/>
                <a:cs typeface="Courier New"/>
              </a:rPr>
              <a:t>respeto y aprecio, prevenir el acoso y el comportamiento </a:t>
            </a:r>
            <a:r>
              <a:rPr lang="es-ES" sz="2400" dirty="0" smtClean="0">
                <a:solidFill>
                  <a:prstClr val="black"/>
                </a:solidFill>
                <a:latin typeface="inherit"/>
                <a:ea typeface="Times New Roman"/>
                <a:cs typeface="Courier New"/>
              </a:rPr>
              <a:t>discriminativo.</a:t>
            </a:r>
          </a:p>
          <a:p>
            <a:pPr marL="342900" lvl="0" indent="-342900" algn="just">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La experiencia de una relación de aprecio y confianza entre profesor y estudiante</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3946206145"/>
      </p:ext>
    </p:extLst>
  </p:cSld>
  <p:clrMapOvr>
    <a:masterClrMapping/>
  </p:clrMapOvr>
  <mc:AlternateContent xmlns:mc="http://schemas.openxmlformats.org/markup-compatibility/2006" xmlns:p14="http://schemas.microsoft.com/office/powerpoint/2010/main">
    <mc:Choice Requires="p14">
      <p:transition spd="slow" p14:dur="1600" advClick="0" advTm="12000">
        <p14:gallery dir="l"/>
      </p:transition>
    </mc:Choice>
    <mc:Fallback xmlns="">
      <p:transition spd="slow" advClick="0" advTm="12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58099" y="1602863"/>
            <a:ext cx="6116594" cy="4091889"/>
          </a:xfrm>
          <a:prstGeom prst="rect">
            <a:avLst/>
          </a:prstGeom>
        </p:spPr>
        <p:txBody>
          <a:bodyPr wrap="square">
            <a:spAutoFit/>
          </a:bodyPr>
          <a:lstStyle/>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	es </a:t>
            </a:r>
            <a:r>
              <a:rPr lang="es-ES" sz="2400" dirty="0">
                <a:solidFill>
                  <a:prstClr val="black"/>
                </a:solidFill>
                <a:latin typeface="inherit"/>
                <a:ea typeface="Times New Roman"/>
                <a:cs typeface="Courier New"/>
              </a:rPr>
              <a:t>una experiencia que puede </a:t>
            </a:r>
            <a:r>
              <a:rPr lang="es-ES" sz="2400" dirty="0" smtClean="0">
                <a:solidFill>
                  <a:prstClr val="black"/>
                </a:solidFill>
                <a:latin typeface="inherit"/>
                <a:ea typeface="Times New Roman"/>
                <a:cs typeface="Courier New"/>
              </a:rPr>
              <a:t>	modifica la </a:t>
            </a:r>
            <a:r>
              <a:rPr lang="es-ES" sz="2400" dirty="0">
                <a:solidFill>
                  <a:prstClr val="black"/>
                </a:solidFill>
                <a:latin typeface="inherit"/>
                <a:ea typeface="Times New Roman"/>
                <a:cs typeface="Courier New"/>
              </a:rPr>
              <a:t>visión del chico </a:t>
            </a:r>
            <a:r>
              <a:rPr lang="es-ES" sz="2400" dirty="0" smtClean="0">
                <a:solidFill>
                  <a:prstClr val="black"/>
                </a:solidFill>
                <a:latin typeface="inherit"/>
                <a:ea typeface="Times New Roman"/>
                <a:cs typeface="Courier New"/>
              </a:rPr>
              <a:t>	traumatizado.</a:t>
            </a:r>
            <a:r>
              <a:rPr lang="es-ES" dirty="0" smtClean="0">
                <a:solidFill>
                  <a:prstClr val="black"/>
                </a:solidFill>
                <a:latin typeface="inherit"/>
                <a:ea typeface="Times New Roman"/>
                <a:cs typeface="Courier New"/>
              </a:rPr>
              <a:t>                                                                            </a:t>
            </a:r>
          </a:p>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1000" dirty="0" smtClean="0">
              <a:solidFill>
                <a:prstClr val="black"/>
              </a:solidFill>
              <a:latin typeface="inherit"/>
              <a:ea typeface="Times New Roman"/>
              <a:cs typeface="Courier New"/>
            </a:endParaRPr>
          </a:p>
          <a:p>
            <a:pPr marL="342900" lvl="0" indent="-342900" algn="just">
              <a:lnSpc>
                <a:spcPct val="115000"/>
              </a:lnSpc>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El </a:t>
            </a:r>
            <a:r>
              <a:rPr lang="es-ES" sz="2400" dirty="0">
                <a:solidFill>
                  <a:prstClr val="black"/>
                </a:solidFill>
                <a:latin typeface="inherit"/>
                <a:ea typeface="Times New Roman"/>
                <a:cs typeface="Courier New"/>
              </a:rPr>
              <a:t>profesor debe ser consciente de que la reacción del niño traumatizado está acompañada por momentos de crisis. Los profesores deben ser conscientes de que estas crisis son síntomas del trauma.</a:t>
            </a:r>
          </a:p>
        </p:txBody>
      </p:sp>
    </p:spTree>
    <p:extLst>
      <p:ext uri="{BB962C8B-B14F-4D97-AF65-F5344CB8AC3E}">
        <p14:creationId xmlns:p14="http://schemas.microsoft.com/office/powerpoint/2010/main" val="729948116"/>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07524" y="1618736"/>
            <a:ext cx="5758249" cy="3877985"/>
          </a:xfrm>
          <a:prstGeom prst="rect">
            <a:avLst/>
          </a:prstGeom>
        </p:spPr>
        <p:txBody>
          <a:bodyPr wrap="square">
            <a:spAutoFit/>
          </a:bodyPr>
          <a:lstStyle/>
          <a:p>
            <a:r>
              <a:rPr lang="es-ES" sz="2400" b="1" dirty="0">
                <a:solidFill>
                  <a:prstClr val="black"/>
                </a:solidFill>
                <a:latin typeface="inherit"/>
                <a:ea typeface="Times New Roman"/>
                <a:cs typeface="Courier New"/>
              </a:rPr>
              <a:t>3 Reconstrucción del sentimiento de seguridad y </a:t>
            </a:r>
            <a:r>
              <a:rPr lang="es-ES" sz="2400" b="1" dirty="0" smtClean="0">
                <a:solidFill>
                  <a:prstClr val="black"/>
                </a:solidFill>
                <a:latin typeface="inherit"/>
                <a:ea typeface="Times New Roman"/>
                <a:cs typeface="Courier New"/>
              </a:rPr>
              <a:t>control</a:t>
            </a:r>
          </a:p>
          <a:p>
            <a:endParaRPr lang="es-ES" b="1" dirty="0" smtClean="0">
              <a:solidFill>
                <a:prstClr val="black"/>
              </a:solidFill>
              <a:latin typeface="inherit"/>
              <a:ea typeface="Times New Roman"/>
              <a:cs typeface="Courier New"/>
            </a:endParaRPr>
          </a:p>
          <a:p>
            <a:r>
              <a:rPr lang="es-ES" dirty="0" smtClean="0"/>
              <a:t>•</a:t>
            </a:r>
            <a:r>
              <a:rPr lang="es-ES" dirty="0"/>
              <a:t>	</a:t>
            </a:r>
            <a:r>
              <a:rPr lang="es-ES" sz="2400" dirty="0">
                <a:solidFill>
                  <a:prstClr val="black"/>
                </a:solidFill>
                <a:latin typeface="inherit"/>
                <a:ea typeface="Times New Roman"/>
                <a:cs typeface="Courier New"/>
              </a:rPr>
              <a:t>Ofrecer  predictibilidad ( reglas, estructuras, rituales y acuerdos</a:t>
            </a:r>
            <a:r>
              <a:rPr lang="es-ES" sz="2400" dirty="0" smtClean="0">
                <a:solidFill>
                  <a:prstClr val="black"/>
                </a:solidFill>
                <a:latin typeface="inherit"/>
                <a:ea typeface="Times New Roman"/>
                <a:cs typeface="Courier New"/>
              </a:rPr>
              <a:t>).</a:t>
            </a:r>
          </a:p>
          <a:p>
            <a:endParaRPr lang="es-ES" dirty="0" smtClean="0">
              <a:solidFill>
                <a:prstClr val="black"/>
              </a:solidFill>
              <a:latin typeface="inherit"/>
              <a:ea typeface="Times New Roman"/>
              <a:cs typeface="Courier New"/>
            </a:endParaRPr>
          </a:p>
          <a:p>
            <a:r>
              <a:rPr lang="es-ES" sz="2400" dirty="0" smtClean="0">
                <a:solidFill>
                  <a:prstClr val="black"/>
                </a:solidFill>
                <a:latin typeface="inherit"/>
                <a:ea typeface="Times New Roman"/>
                <a:cs typeface="Courier New"/>
              </a:rPr>
              <a:t>•</a:t>
            </a:r>
            <a:r>
              <a:rPr lang="es-ES" sz="2400" dirty="0">
                <a:solidFill>
                  <a:prstClr val="black"/>
                </a:solidFill>
                <a:latin typeface="inherit"/>
                <a:ea typeface="Times New Roman"/>
                <a:cs typeface="Courier New"/>
              </a:rPr>
              <a:t>	Dar Transparencia e información</a:t>
            </a:r>
            <a:r>
              <a:rPr lang="es-ES" sz="2400" dirty="0" smtClean="0">
                <a:solidFill>
                  <a:prstClr val="black"/>
                </a:solidFill>
                <a:latin typeface="inherit"/>
                <a:ea typeface="Times New Roman"/>
                <a:cs typeface="Courier New"/>
              </a:rPr>
              <a:t>.</a:t>
            </a:r>
          </a:p>
          <a:p>
            <a:endParaRPr lang="es-ES" dirty="0">
              <a:solidFill>
                <a:prstClr val="black"/>
              </a:solidFill>
              <a:latin typeface="inherit"/>
              <a:ea typeface="Times New Roman"/>
              <a:cs typeface="Courier New"/>
            </a:endParaRPr>
          </a:p>
          <a:p>
            <a:r>
              <a:rPr lang="es-ES" sz="2400" dirty="0">
                <a:solidFill>
                  <a:prstClr val="black"/>
                </a:solidFill>
                <a:latin typeface="inherit"/>
                <a:ea typeface="Times New Roman"/>
                <a:cs typeface="Courier New"/>
              </a:rPr>
              <a:t>•	Libertad de decisión y </a:t>
            </a:r>
            <a:r>
              <a:rPr lang="es-ES" sz="2400" dirty="0" smtClean="0">
                <a:solidFill>
                  <a:prstClr val="black"/>
                </a:solidFill>
                <a:latin typeface="inherit"/>
                <a:ea typeface="Times New Roman"/>
                <a:cs typeface="Courier New"/>
              </a:rPr>
              <a:t>participación.</a:t>
            </a:r>
          </a:p>
          <a:p>
            <a:endParaRPr lang="es-ES" sz="2400" dirty="0">
              <a:solidFill>
                <a:prstClr val="black"/>
              </a:solidFill>
              <a:latin typeface="inherit"/>
              <a:ea typeface="Times New Roman"/>
              <a:cs typeface="Courier New"/>
            </a:endParaRPr>
          </a:p>
          <a:p>
            <a:r>
              <a:rPr lang="es-ES" sz="2400" dirty="0">
                <a:solidFill>
                  <a:prstClr val="black"/>
                </a:solidFill>
                <a:latin typeface="inherit"/>
                <a:ea typeface="Times New Roman"/>
                <a:cs typeface="Courier New"/>
              </a:rPr>
              <a:t>	</a:t>
            </a:r>
          </a:p>
        </p:txBody>
      </p:sp>
    </p:spTree>
    <p:extLst>
      <p:ext uri="{BB962C8B-B14F-4D97-AF65-F5344CB8AC3E}">
        <p14:creationId xmlns:p14="http://schemas.microsoft.com/office/powerpoint/2010/main" val="3825200196"/>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09816" y="1606379"/>
            <a:ext cx="6623222" cy="4552015"/>
          </a:xfrm>
          <a:prstGeom prst="rect">
            <a:avLst/>
          </a:prstGeom>
        </p:spPr>
        <p:txBody>
          <a:bodyPr wrap="square">
            <a:spAutoFit/>
          </a:bodyPr>
          <a:lstStyle/>
          <a:p>
            <a:pPr algn="ct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3600" cap="all" dirty="0">
                <a:latin typeface="inherit"/>
                <a:ea typeface="Times New Roman"/>
                <a:cs typeface="Courier New"/>
              </a:rPr>
              <a:t>Contenidos</a:t>
            </a:r>
            <a:endParaRPr lang="es-ES" sz="36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smtClean="0">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latin typeface="inherit"/>
                <a:ea typeface="Times New Roman"/>
                <a:cs typeface="Courier New"/>
              </a:rPr>
              <a:t>1 </a:t>
            </a:r>
            <a:r>
              <a:rPr lang="es-ES" sz="2400" dirty="0">
                <a:latin typeface="inherit"/>
                <a:ea typeface="Times New Roman"/>
                <a:cs typeface="Courier New"/>
              </a:rPr>
              <a:t>Introducción </a:t>
            </a:r>
            <a:endParaRPr lang="es-ES" sz="24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latin typeface="inherit"/>
                <a:ea typeface="Times New Roman"/>
                <a:cs typeface="Courier New"/>
              </a:rPr>
              <a:t>2 </a:t>
            </a:r>
            <a:r>
              <a:rPr lang="es-ES" sz="2400" dirty="0" smtClean="0">
                <a:latin typeface="inherit"/>
                <a:ea typeface="Times New Roman"/>
                <a:cs typeface="Courier New"/>
              </a:rPr>
              <a:t>Huida y trauma </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latin typeface="inherit"/>
                <a:ea typeface="Times New Roman"/>
                <a:cs typeface="Courier New"/>
              </a:rPr>
              <a:t>	-	</a:t>
            </a:r>
            <a:r>
              <a:rPr lang="es-ES" sz="2000" dirty="0" smtClean="0">
                <a:latin typeface="inherit"/>
                <a:ea typeface="Times New Roman"/>
                <a:cs typeface="Courier New"/>
              </a:rPr>
              <a:t>Síntomas </a:t>
            </a:r>
            <a:r>
              <a:rPr lang="es-ES" sz="2000" dirty="0">
                <a:latin typeface="inherit"/>
                <a:ea typeface="Times New Roman"/>
                <a:cs typeface="Courier New"/>
              </a:rPr>
              <a:t>típicos de estrés </a:t>
            </a:r>
            <a:endParaRPr lang="es-ES" sz="20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latin typeface="inherit"/>
                <a:ea typeface="Times New Roman"/>
                <a:cs typeface="Courier New"/>
              </a:rPr>
              <a:t>3 Recomendaciones para escuelas y mundo educativo </a:t>
            </a:r>
            <a:endParaRPr lang="es-ES" sz="24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schemeClr val="bg1"/>
                </a:solidFill>
                <a:latin typeface="inherit"/>
                <a:ea typeface="Times New Roman"/>
                <a:cs typeface="Courier New"/>
              </a:rPr>
              <a:t>4 Concienciación y cuidado del personal </a:t>
            </a:r>
            <a:r>
              <a:rPr lang="es-ES" sz="2400" dirty="0" smtClean="0">
                <a:solidFill>
                  <a:schemeClr val="bg1"/>
                </a:solidFill>
                <a:latin typeface="inherit"/>
                <a:ea typeface="Times New Roman"/>
                <a:cs typeface="Courier New"/>
              </a:rPr>
              <a:t>educativo </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schemeClr val="bg1"/>
                </a:solidFill>
                <a:latin typeface="inherit"/>
                <a:ea typeface="Times New Roman"/>
                <a:cs typeface="Courier New"/>
              </a:rPr>
              <a:t>5 </a:t>
            </a:r>
            <a:r>
              <a:rPr lang="es-ES" sz="2400" dirty="0">
                <a:solidFill>
                  <a:schemeClr val="bg1"/>
                </a:solidFill>
                <a:latin typeface="inherit"/>
                <a:ea typeface="Times New Roman"/>
                <a:cs typeface="Courier New"/>
              </a:rPr>
              <a:t>Ejercicios en caso de urgencia</a:t>
            </a:r>
            <a:endParaRPr lang="es-ES" sz="24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1060700540"/>
      </p:ext>
    </p:extLst>
  </p:cSld>
  <p:clrMapOvr>
    <a:masterClrMapping/>
  </p:clrMapOvr>
  <mc:AlternateContent xmlns:mc="http://schemas.openxmlformats.org/markup-compatibility/2006" xmlns:p14="http://schemas.microsoft.com/office/powerpoint/2010/main">
    <mc:Choice Requires="p14">
      <p:transition spd="slow" p14:dur="1600" advClick="0" advTm="9000">
        <p14:gallery dir="l"/>
      </p:transition>
    </mc:Choice>
    <mc:Fallback xmlns="">
      <p:transition spd="slow" advClick="0" advTm="900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56951" y="1867065"/>
            <a:ext cx="6042455" cy="3046988"/>
          </a:xfrm>
          <a:prstGeom prst="rect">
            <a:avLst/>
          </a:prstGeom>
        </p:spPr>
        <p:txBody>
          <a:bodyPr wrap="square">
            <a:spAutoFit/>
          </a:bodyPr>
          <a:lstStyle/>
          <a:p>
            <a:pPr marL="342900" lvl="0" indent="-342900" algn="just">
              <a:buFont typeface="Arial" panose="020B0604020202020204" pitchFamily="34" charset="0"/>
              <a:buChar char="•"/>
            </a:pPr>
            <a:r>
              <a:rPr lang="es-ES" sz="2400" dirty="0" smtClean="0">
                <a:solidFill>
                  <a:prstClr val="black"/>
                </a:solidFill>
                <a:latin typeface="inherit"/>
                <a:ea typeface="Times New Roman"/>
                <a:cs typeface="Courier New"/>
              </a:rPr>
              <a:t>Respeto </a:t>
            </a:r>
            <a:r>
              <a:rPr lang="es-ES" sz="2400" dirty="0">
                <a:solidFill>
                  <a:prstClr val="black"/>
                </a:solidFill>
                <a:latin typeface="inherit"/>
                <a:ea typeface="Times New Roman"/>
                <a:cs typeface="Courier New"/>
              </a:rPr>
              <a:t>de demandas </a:t>
            </a:r>
            <a:r>
              <a:rPr lang="es-ES" sz="2400" dirty="0" smtClean="0">
                <a:solidFill>
                  <a:prstClr val="black"/>
                </a:solidFill>
                <a:latin typeface="inherit"/>
                <a:ea typeface="Times New Roman"/>
                <a:cs typeface="Courier New"/>
              </a:rPr>
              <a:t>básicas: </a:t>
            </a:r>
            <a:r>
              <a:rPr lang="es-ES" sz="2400" dirty="0">
                <a:solidFill>
                  <a:prstClr val="black"/>
                </a:solidFill>
                <a:latin typeface="inherit"/>
                <a:ea typeface="Times New Roman"/>
                <a:cs typeface="Courier New"/>
              </a:rPr>
              <a:t>ir al cuarto de </a:t>
            </a:r>
            <a:r>
              <a:rPr lang="es-ES" sz="2400" dirty="0" smtClean="0">
                <a:solidFill>
                  <a:prstClr val="black"/>
                </a:solidFill>
                <a:latin typeface="inherit"/>
                <a:ea typeface="Times New Roman"/>
                <a:cs typeface="Courier New"/>
              </a:rPr>
              <a:t>baño</a:t>
            </a:r>
          </a:p>
          <a:p>
            <a:pPr lvl="0" algn="just"/>
            <a:endParaRPr lang="es-ES" sz="2400" dirty="0">
              <a:solidFill>
                <a:prstClr val="black"/>
              </a:solidFill>
              <a:latin typeface="inherit"/>
              <a:ea typeface="Times New Roman"/>
              <a:cs typeface="Courier New"/>
            </a:endParaRPr>
          </a:p>
          <a:p>
            <a:pPr marL="342900" indent="-342900" algn="just">
              <a:buFont typeface="Arial" panose="020B0604020202020204" pitchFamily="34" charset="0"/>
              <a:buChar char="•"/>
            </a:pPr>
            <a:r>
              <a:rPr lang="es-ES" sz="2400" dirty="0" smtClean="0">
                <a:solidFill>
                  <a:prstClr val="black"/>
                </a:solidFill>
                <a:latin typeface="inherit"/>
                <a:ea typeface="Times New Roman"/>
                <a:cs typeface="Courier New"/>
              </a:rPr>
              <a:t>Prevención </a:t>
            </a:r>
            <a:r>
              <a:rPr lang="es-ES" sz="2400" dirty="0">
                <a:solidFill>
                  <a:prstClr val="black"/>
                </a:solidFill>
                <a:latin typeface="inherit"/>
                <a:ea typeface="Times New Roman"/>
                <a:cs typeface="Courier New"/>
              </a:rPr>
              <a:t>contra la violencia </a:t>
            </a:r>
            <a:r>
              <a:rPr lang="es-ES" sz="2400" dirty="0" smtClean="0">
                <a:solidFill>
                  <a:prstClr val="black"/>
                </a:solidFill>
                <a:latin typeface="inherit"/>
                <a:ea typeface="Times New Roman"/>
                <a:cs typeface="Courier New"/>
              </a:rPr>
              <a:t>(Las </a:t>
            </a:r>
            <a:r>
              <a:rPr lang="es-ES" sz="2400" dirty="0">
                <a:solidFill>
                  <a:prstClr val="black"/>
                </a:solidFill>
                <a:latin typeface="inherit"/>
                <a:ea typeface="Times New Roman"/>
                <a:cs typeface="Courier New"/>
              </a:rPr>
              <a:t>situaciones violentas pueden conducir a agresiones incontroladas. Medios de prevención son la mediación y el intento de calmar los ánimos </a:t>
            </a:r>
            <a:r>
              <a:rPr lang="es-ES" sz="2400" dirty="0" smtClean="0">
                <a:solidFill>
                  <a:prstClr val="black"/>
                </a:solidFill>
                <a:latin typeface="inherit"/>
                <a:ea typeface="Times New Roman"/>
                <a:cs typeface="Courier New"/>
              </a:rPr>
              <a:t>).</a:t>
            </a:r>
            <a:endParaRPr lang="es-ES" dirty="0"/>
          </a:p>
        </p:txBody>
      </p:sp>
    </p:spTree>
    <p:extLst>
      <p:ext uri="{BB962C8B-B14F-4D97-AF65-F5344CB8AC3E}">
        <p14:creationId xmlns:p14="http://schemas.microsoft.com/office/powerpoint/2010/main" val="2683246665"/>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05231" y="1471541"/>
            <a:ext cx="5671753" cy="4339650"/>
          </a:xfrm>
          <a:prstGeom prst="rect">
            <a:avLst/>
          </a:prstGeom>
        </p:spPr>
        <p:txBody>
          <a:bodyPr wrap="square">
            <a:spAutoFit/>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b="1" dirty="0">
                <a:solidFill>
                  <a:prstClr val="black"/>
                </a:solidFill>
                <a:latin typeface="inherit"/>
                <a:ea typeface="Times New Roman"/>
                <a:cs typeface="Courier New"/>
              </a:rPr>
              <a:t>4 Aporte de experiencias </a:t>
            </a:r>
            <a:r>
              <a:rPr lang="es-ES" sz="2400" b="1" dirty="0" smtClean="0">
                <a:solidFill>
                  <a:prstClr val="black"/>
                </a:solidFill>
                <a:latin typeface="inherit"/>
                <a:ea typeface="Times New Roman"/>
                <a:cs typeface="Courier New"/>
              </a:rPr>
              <a:t>positivas</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b="1" dirty="0">
              <a:solidFill>
                <a:prstClr val="black"/>
              </a:solidFill>
              <a:latin typeface="inherit"/>
              <a:ea typeface="Times New Roman"/>
              <a:cs typeface="Courier New"/>
            </a:endParaRPr>
          </a:p>
          <a:p>
            <a:pPr marL="342900" lvl="0" indent="-342900" algn="just">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Más experiencias positivas contra las experiencias negativas del pasado que a veces van acompañadas del sentimiento de culpa</a:t>
            </a:r>
            <a:r>
              <a:rPr lang="es-ES" sz="2400" dirty="0" smtClean="0">
                <a:solidFill>
                  <a:prstClr val="black"/>
                </a:solidFill>
                <a:latin typeface="inherit"/>
                <a:ea typeface="Times New Roman"/>
                <a:cs typeface="Courier New"/>
              </a:rPr>
              <a:t>.</a:t>
            </a:r>
          </a:p>
          <a:p>
            <a:pPr lvl="0"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marL="342900" lvl="0" indent="-342900" algn="just">
              <a:lnSpc>
                <a:spcPct val="115000"/>
              </a:lnSpc>
              <a:spcAft>
                <a:spcPts val="0"/>
              </a:spcAft>
              <a:buFont typeface="Symbol"/>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Buen humor, emociones positivas, y ¡paciencia!</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 </a:t>
            </a:r>
          </a:p>
        </p:txBody>
      </p:sp>
    </p:spTree>
    <p:extLst>
      <p:ext uri="{BB962C8B-B14F-4D97-AF65-F5344CB8AC3E}">
        <p14:creationId xmlns:p14="http://schemas.microsoft.com/office/powerpoint/2010/main" val="3383306673"/>
      </p:ext>
    </p:extLst>
  </p:cSld>
  <p:clrMapOvr>
    <a:masterClrMapping/>
  </p:clrMapOvr>
  <mc:AlternateContent xmlns:mc="http://schemas.openxmlformats.org/markup-compatibility/2006" xmlns:p14="http://schemas.microsoft.com/office/powerpoint/2010/main">
    <mc:Choice Requires="p14">
      <p:transition spd="slow" p14:dur="1600" advClick="0" advTm="10000">
        <p14:gallery dir="l"/>
      </p:transition>
    </mc:Choice>
    <mc:Fallback xmlns="">
      <p:transition spd="slow" advClick="0" advTm="10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25759" y="3170468"/>
            <a:ext cx="6492483" cy="804772"/>
          </a:xfrm>
          <a:prstGeom prst="rect">
            <a:avLst/>
          </a:prstGeom>
        </p:spPr>
        <p:txBody>
          <a:bodyPr wrap="none">
            <a:spAutoFit/>
          </a:bodyPr>
          <a:lstStyle/>
          <a:p>
            <a:pPr lvl="0" algn="ctr">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4400" dirty="0">
                <a:solidFill>
                  <a:prstClr val="black"/>
                </a:solidFill>
                <a:latin typeface="inherit"/>
                <a:ea typeface="Times New Roman"/>
                <a:cs typeface="Courier New"/>
              </a:rPr>
              <a:t>¡</a:t>
            </a:r>
            <a:r>
              <a:rPr lang="es-ES" sz="4400" dirty="0" smtClean="0">
                <a:solidFill>
                  <a:prstClr val="black"/>
                </a:solidFill>
                <a:latin typeface="inherit"/>
                <a:ea typeface="Times New Roman"/>
                <a:cs typeface="Courier New"/>
              </a:rPr>
              <a:t>Gracias </a:t>
            </a:r>
            <a:r>
              <a:rPr lang="es-ES" sz="4400" dirty="0">
                <a:solidFill>
                  <a:prstClr val="black"/>
                </a:solidFill>
                <a:latin typeface="inherit"/>
                <a:ea typeface="Times New Roman"/>
                <a:cs typeface="Courier New"/>
              </a:rPr>
              <a:t>por su </a:t>
            </a:r>
            <a:r>
              <a:rPr lang="es-ES" sz="4400" dirty="0" smtClean="0">
                <a:solidFill>
                  <a:prstClr val="black"/>
                </a:solidFill>
                <a:latin typeface="inherit"/>
                <a:ea typeface="Times New Roman"/>
                <a:cs typeface="Courier New"/>
              </a:rPr>
              <a:t>atención</a:t>
            </a:r>
            <a:r>
              <a:rPr lang="es-ES" sz="4400" dirty="0">
                <a:solidFill>
                  <a:prstClr val="black"/>
                </a:solidFill>
                <a:latin typeface="inherit"/>
                <a:ea typeface="Times New Roman"/>
                <a:cs typeface="Courier New"/>
              </a:rPr>
              <a:t>!</a:t>
            </a:r>
          </a:p>
        </p:txBody>
      </p:sp>
    </p:spTree>
    <p:extLst>
      <p:ext uri="{BB962C8B-B14F-4D97-AF65-F5344CB8AC3E}">
        <p14:creationId xmlns:p14="http://schemas.microsoft.com/office/powerpoint/2010/main" val="2132829640"/>
      </p:ext>
    </p:extLst>
  </p:cSld>
  <p:clrMapOvr>
    <a:masterClrMapping/>
  </p:clrMapOvr>
  <mc:AlternateContent xmlns:mc="http://schemas.openxmlformats.org/markup-compatibility/2006" xmlns:p14="http://schemas.microsoft.com/office/powerpoint/2010/main">
    <mc:Choice Requires="p14">
      <p:transition spd="slow" p14:dur="1600" advClick="0" advTm="7000">
        <p14:gallery dir="l"/>
      </p:transition>
    </mc:Choice>
    <mc:Fallback xmlns="">
      <p:transition spd="slow" advClick="0" advTm="7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35676" y="1269657"/>
            <a:ext cx="6685005" cy="4481227"/>
          </a:xfrm>
          <a:prstGeom prst="rect">
            <a:avLst/>
          </a:prstGeom>
        </p:spPr>
        <p:txBody>
          <a:bodyPr wrap="square">
            <a:spAutoFit/>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3200" cap="all" dirty="0">
                <a:latin typeface="inherit"/>
                <a:ea typeface="Times New Roman"/>
                <a:cs typeface="Courier New"/>
              </a:rPr>
              <a:t>1 Introducción</a:t>
            </a:r>
            <a:endParaRPr lang="es-ES" sz="32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latin typeface="inherit"/>
                <a:ea typeface="Times New Roman"/>
                <a:cs typeface="Courier New"/>
              </a:rPr>
              <a:t>Nuestro sistema escolar ha experimentado la entrada de cientos de miles de estudiantes  de los más diversos orígenes como Siria, Afganistán ,Pakistán,  Irán , Irak , Eritrea, Somalia y otros muchos.</a:t>
            </a:r>
            <a:endParaRPr lang="es-ES" sz="2400" dirty="0">
              <a:latin typeface="Calibri"/>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latin typeface="inherit"/>
                <a:ea typeface="Times New Roman"/>
                <a:cs typeface="Courier New"/>
              </a:rPr>
              <a:t> </a:t>
            </a:r>
            <a:endParaRPr lang="es-ES" sz="2400" dirty="0" smtClean="0">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latin typeface="inherit"/>
                <a:ea typeface="Times New Roman"/>
                <a:cs typeface="Courier New"/>
              </a:rPr>
              <a:t>La </a:t>
            </a:r>
            <a:r>
              <a:rPr lang="es-ES" sz="2400" dirty="0">
                <a:latin typeface="inherit"/>
                <a:ea typeface="Times New Roman"/>
                <a:cs typeface="Courier New"/>
              </a:rPr>
              <a:t>integración en nuestra escuela es un aspecto esencial para lograr la integración en la sociedad. </a:t>
            </a:r>
            <a:endParaRPr lang="es-ES" sz="2400" dirty="0">
              <a:effectLst/>
              <a:latin typeface="Calibri"/>
              <a:ea typeface="Calibri"/>
              <a:cs typeface="Times New Roman"/>
            </a:endParaRPr>
          </a:p>
        </p:txBody>
      </p:sp>
    </p:spTree>
    <p:extLst>
      <p:ext uri="{BB962C8B-B14F-4D97-AF65-F5344CB8AC3E}">
        <p14:creationId xmlns:p14="http://schemas.microsoft.com/office/powerpoint/2010/main" val="2654928946"/>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4595" y="1112108"/>
            <a:ext cx="6252519" cy="3914918"/>
          </a:xfrm>
          <a:prstGeom prst="rect">
            <a:avLst/>
          </a:prstGeom>
        </p:spPr>
        <p:txBody>
          <a:bodyPr wrap="square">
            <a:spAutoFit/>
          </a:bodyPr>
          <a:lstStyle/>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Los profesores se encuentran con los siguientes obstáculos:</a:t>
            </a:r>
            <a:endParaRPr lang="es-ES" sz="2400" dirty="0">
              <a:solidFill>
                <a:prstClr val="black"/>
              </a:solidFill>
              <a:latin typeface="Calibri"/>
              <a:ea typeface="Calibri"/>
              <a:cs typeface="Times New Roman"/>
            </a:endParaRP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 1 Grupos de edad distintos, sistemas educativos distintos, distintas experiencias y métodos,  analfabetismo o no escolarización anterior </a:t>
            </a:r>
            <a:endParaRPr lang="es-ES" sz="2400" dirty="0">
              <a:solidFill>
                <a:prstClr val="black"/>
              </a:solidFill>
              <a:latin typeface="Calibri"/>
              <a:ea typeface="Calibri"/>
              <a:cs typeface="Times New Roman"/>
            </a:endParaRP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2 Los niños y adolescentes han sido víctimas de experiencias traumáticas durante la huida.</a:t>
            </a:r>
            <a:endParaRPr lang="es-ES" sz="2400" dirty="0">
              <a:solidFill>
                <a:prstClr val="black"/>
              </a:solidFill>
              <a:latin typeface="Calibri"/>
              <a:ea typeface="Calibri"/>
              <a:cs typeface="Times New Roman"/>
            </a:endParaRPr>
          </a:p>
        </p:txBody>
      </p:sp>
    </p:spTree>
    <p:extLst>
      <p:ext uri="{BB962C8B-B14F-4D97-AF65-F5344CB8AC3E}">
        <p14:creationId xmlns:p14="http://schemas.microsoft.com/office/powerpoint/2010/main" val="1602878165"/>
      </p:ext>
    </p:extLst>
  </p:cSld>
  <p:clrMapOvr>
    <a:masterClrMapping/>
  </p:clrMapOvr>
  <mc:AlternateContent xmlns:mc="http://schemas.openxmlformats.org/markup-compatibility/2006" xmlns:p14="http://schemas.microsoft.com/office/powerpoint/2010/main">
    <mc:Choice Requires="p14">
      <p:transition spd="slow" p14:dur="1600" advClick="0" advTm="11000">
        <p14:gallery dir="l"/>
      </p:transition>
    </mc:Choice>
    <mc:Fallback xmlns="">
      <p:transition spd="slow" advClick="0" advTm="11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32238" y="778475"/>
            <a:ext cx="5980670" cy="5330690"/>
          </a:xfrm>
          <a:prstGeom prst="rect">
            <a:avLst/>
          </a:prstGeom>
        </p:spPr>
        <p:txBody>
          <a:bodyPr wrap="square">
            <a:spAutoFit/>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3200" cap="all" dirty="0">
                <a:latin typeface="inherit"/>
                <a:ea typeface="Times New Roman"/>
                <a:cs typeface="Courier New"/>
              </a:rPr>
              <a:t>2  Huida y trauma</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La mayoría de los refugiados abandona el hogar debido a situaciones de emergencia extrema</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smtClean="0">
              <a:solidFill>
                <a:prstClr val="black"/>
              </a:solidFill>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En </a:t>
            </a:r>
            <a:r>
              <a:rPr lang="es-ES" sz="2400" dirty="0">
                <a:solidFill>
                  <a:prstClr val="black"/>
                </a:solidFill>
                <a:latin typeface="inherit"/>
                <a:ea typeface="Times New Roman"/>
                <a:cs typeface="Courier New"/>
              </a:rPr>
              <a:t>la actualidad , la mayor parte de los refugiados procede de países que están en guerra o sufren guerras civiles o de estados fallidos que son gobernados por señores de la guerra que desobedecen la ley y el orden y cuyas políticas se caracterizan por el terror y la violencia</a:t>
            </a:r>
            <a:r>
              <a:rPr lang="es-ES" sz="2400" dirty="0" smtClean="0">
                <a:solidFill>
                  <a:prstClr val="black"/>
                </a:solidFill>
                <a:latin typeface="inherit"/>
                <a:ea typeface="Times New Roman"/>
                <a:cs typeface="Courier New"/>
              </a:rPr>
              <a:t>.</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159601267"/>
      </p:ext>
    </p:extLst>
  </p:cSld>
  <p:clrMapOvr>
    <a:masterClrMapping/>
  </p:clrMapOvr>
  <mc:AlternateContent xmlns:mc="http://schemas.openxmlformats.org/markup-compatibility/2006" xmlns:p14="http://schemas.microsoft.com/office/powerpoint/2010/main">
    <mc:Choice Requires="p14">
      <p:transition spd="slow" p14:dur="1600" advClick="0" advTm="12000">
        <p14:gallery dir="l"/>
      </p:transition>
    </mc:Choice>
    <mc:Fallback xmlns="">
      <p:transition spd="slow" advClick="0" advTm="12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72744" y="1764353"/>
            <a:ext cx="6561439" cy="4764381"/>
          </a:xfrm>
          <a:prstGeom prst="rect">
            <a:avLst/>
          </a:prstGeom>
        </p:spPr>
        <p:txBody>
          <a:bodyPr wrap="square">
            <a:spAutoFit/>
          </a:bodyPr>
          <a:lstStyle/>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Un día normal de escuela, trabajo, tiempo de ocio,  juegos con amigos, </a:t>
            </a:r>
            <a:r>
              <a:rPr lang="es-ES" sz="2400" dirty="0" smtClean="0">
                <a:solidFill>
                  <a:prstClr val="black"/>
                </a:solidFill>
                <a:latin typeface="inherit"/>
                <a:ea typeface="Times New Roman"/>
                <a:cs typeface="Courier New"/>
              </a:rPr>
              <a:t>etc.,  </a:t>
            </a:r>
            <a:r>
              <a:rPr lang="es-ES" sz="2400" dirty="0">
                <a:solidFill>
                  <a:prstClr val="black"/>
                </a:solidFill>
                <a:latin typeface="inherit"/>
                <a:ea typeface="Times New Roman"/>
                <a:cs typeface="Courier New"/>
              </a:rPr>
              <a:t>simplemente no existe. </a:t>
            </a:r>
            <a:endParaRPr lang="es-ES" sz="2400" dirty="0" smtClean="0">
              <a:solidFill>
                <a:prstClr val="black"/>
              </a:solidFill>
              <a:latin typeface="inherit"/>
              <a:ea typeface="Times New Roman"/>
              <a:cs typeface="Courier New"/>
            </a:endParaRP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Muchos </a:t>
            </a:r>
            <a:r>
              <a:rPr lang="es-ES" sz="2400" dirty="0">
                <a:solidFill>
                  <a:prstClr val="black"/>
                </a:solidFill>
                <a:latin typeface="inherit"/>
                <a:ea typeface="Times New Roman"/>
                <a:cs typeface="Courier New"/>
              </a:rPr>
              <a:t>de ellos han soportado o presenciado ataques aéreos, el abandono de un hogar (destruido),  la pérdida de padres, hermanos y otros familiares y amigos debido a la violencia, asesinatos,  desplazamientos,  pobreza y como resultado la muerte.</a:t>
            </a:r>
          </a:p>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3471933429"/>
      </p:ext>
    </p:extLst>
  </p:cSld>
  <p:clrMapOvr>
    <a:masterClrMapping/>
  </p:clrMapOvr>
  <mc:AlternateContent xmlns:mc="http://schemas.openxmlformats.org/markup-compatibility/2006" xmlns:p14="http://schemas.microsoft.com/office/powerpoint/2010/main">
    <mc:Choice Requires="p14">
      <p:transition spd="slow" p14:dur="1600" advClick="0" advTm="12000">
        <p14:gallery dir="l"/>
      </p:transition>
    </mc:Choice>
    <mc:Fallback xmlns="">
      <p:transition spd="slow" advClick="0" advTm="12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21026" y="894780"/>
            <a:ext cx="6215449" cy="3985706"/>
          </a:xfrm>
          <a:prstGeom prst="rect">
            <a:avLst/>
          </a:prstGeom>
        </p:spPr>
        <p:txBody>
          <a:bodyPr wrap="square">
            <a:spAutoFit/>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 No hay perspectiva ni previsiones de que pueda haber un futuro mejor</a:t>
            </a:r>
            <a:endParaRPr lang="es-ES" sz="2400" dirty="0" smtClean="0">
              <a:solidFill>
                <a:prstClr val="black"/>
              </a:solidFill>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b="1" dirty="0">
              <a:solidFill>
                <a:prstClr val="black"/>
              </a:solidFill>
              <a:latin typeface="inherit"/>
              <a:ea typeface="Times New Roman"/>
              <a:cs typeface="Courier New"/>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800" b="1" dirty="0" smtClean="0">
                <a:solidFill>
                  <a:prstClr val="black"/>
                </a:solidFill>
                <a:latin typeface="inherit"/>
                <a:ea typeface="Times New Roman"/>
                <a:cs typeface="Courier New"/>
              </a:rPr>
              <a:t>Huida </a:t>
            </a:r>
            <a:r>
              <a:rPr lang="es-ES" sz="2800" b="1" dirty="0">
                <a:solidFill>
                  <a:prstClr val="black"/>
                </a:solidFill>
                <a:latin typeface="inherit"/>
                <a:ea typeface="Times New Roman"/>
                <a:cs typeface="Courier New"/>
              </a:rPr>
              <a:t>y trauma durante la huida</a:t>
            </a:r>
            <a:r>
              <a:rPr lang="es-ES" sz="2400" b="1" dirty="0">
                <a:solidFill>
                  <a:prstClr val="black"/>
                </a:solidFill>
                <a:latin typeface="inherit"/>
                <a:ea typeface="Times New Roman"/>
                <a:cs typeface="Courier New"/>
              </a:rPr>
              <a:t>.</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La decisión de abandonar la tierra natal no significa el fin de la experiencia traumática:</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En el camino al puerto seguro que Europa significa muchos tienen que soportar </a:t>
            </a:r>
            <a:r>
              <a:rPr lang="es-ES" sz="2400" dirty="0" smtClean="0">
                <a:solidFill>
                  <a:prstClr val="black"/>
                </a:solidFill>
                <a:latin typeface="inherit"/>
                <a:ea typeface="Times New Roman"/>
                <a:cs typeface="Courier New"/>
              </a:rPr>
              <a:t>muchas </a:t>
            </a:r>
            <a:r>
              <a:rPr lang="es-ES" sz="2400" dirty="0">
                <a:solidFill>
                  <a:prstClr val="black"/>
                </a:solidFill>
                <a:latin typeface="inherit"/>
                <a:ea typeface="Times New Roman"/>
                <a:cs typeface="Courier New"/>
              </a:rPr>
              <a:t>más experiencias traumáticas</a:t>
            </a:r>
            <a:r>
              <a:rPr lang="es-ES" sz="2400" dirty="0" smtClean="0">
                <a:solidFill>
                  <a:prstClr val="black"/>
                </a:solidFill>
                <a:latin typeface="inherit"/>
                <a:ea typeface="Times New Roman"/>
                <a:cs typeface="Courier New"/>
              </a:rPr>
              <a:t>:</a:t>
            </a:r>
            <a:endParaRPr lang="es-ES" sz="2400" dirty="0">
              <a:solidFill>
                <a:prstClr val="black"/>
              </a:solidFill>
              <a:latin typeface="inherit"/>
              <a:ea typeface="Times New Roman"/>
              <a:cs typeface="Courier New"/>
            </a:endParaRPr>
          </a:p>
        </p:txBody>
      </p:sp>
    </p:spTree>
    <p:extLst>
      <p:ext uri="{BB962C8B-B14F-4D97-AF65-F5344CB8AC3E}">
        <p14:creationId xmlns:p14="http://schemas.microsoft.com/office/powerpoint/2010/main" val="2125668891"/>
      </p:ext>
    </p:extLst>
  </p:cSld>
  <p:clrMapOvr>
    <a:masterClrMapping/>
  </p:clrMapOvr>
  <mc:AlternateContent xmlns:mc="http://schemas.openxmlformats.org/markup-compatibility/2006" xmlns:p14="http://schemas.microsoft.com/office/powerpoint/2010/main">
    <mc:Choice Requires="p14">
      <p:transition spd="slow" p14:dur="1600" advClick="0" advTm="12000">
        <p14:gallery dir="l"/>
      </p:transition>
    </mc:Choice>
    <mc:Fallback xmlns="">
      <p:transition spd="slow" advClick="0" advTm="12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23318" y="1273235"/>
            <a:ext cx="6610865" cy="3914918"/>
          </a:xfrm>
          <a:prstGeom prst="rect">
            <a:avLst/>
          </a:prstGeom>
        </p:spPr>
        <p:txBody>
          <a:bodyPr wrap="square">
            <a:spAutoFit/>
          </a:bodyPr>
          <a:lstStyle/>
          <a:p>
            <a:pPr lvl="0">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marL="342900" lvl="0" indent="-342900" algn="just">
              <a:lnSpc>
                <a:spcPct val="115000"/>
              </a:lnSpc>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El camino Europa es largo y peligroso. Puede durar </a:t>
            </a:r>
            <a:r>
              <a:rPr lang="es-ES" sz="2400" dirty="0" smtClean="0">
                <a:solidFill>
                  <a:prstClr val="black"/>
                </a:solidFill>
                <a:latin typeface="inherit"/>
                <a:ea typeface="Times New Roman"/>
                <a:cs typeface="Courier New"/>
              </a:rPr>
              <a:t>años.</a:t>
            </a:r>
          </a:p>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s-ES" sz="2400" dirty="0">
              <a:solidFill>
                <a:prstClr val="black"/>
              </a:solidFill>
              <a:latin typeface="inherit"/>
              <a:ea typeface="Times New Roman"/>
              <a:cs typeface="Courier New"/>
            </a:endParaRPr>
          </a:p>
          <a:p>
            <a:pPr marL="342900" lvl="0" indent="-342900" algn="just">
              <a:lnSpc>
                <a:spcPct val="115000"/>
              </a:lnSpc>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a:solidFill>
                  <a:prstClr val="black"/>
                </a:solidFill>
                <a:latin typeface="inherit"/>
                <a:ea typeface="Times New Roman"/>
                <a:cs typeface="Courier New"/>
              </a:rPr>
              <a:t>Mujeres y niños son el grupo más </a:t>
            </a:r>
            <a:r>
              <a:rPr lang="es-ES" sz="2400" dirty="0" smtClean="0">
                <a:solidFill>
                  <a:prstClr val="black"/>
                </a:solidFill>
                <a:latin typeface="inherit"/>
                <a:ea typeface="Times New Roman"/>
                <a:cs typeface="Courier New"/>
              </a:rPr>
              <a:t>vulnerable</a:t>
            </a:r>
          </a:p>
          <a:p>
            <a:pPr lvl="0" algn="just">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 </a:t>
            </a:r>
          </a:p>
          <a:p>
            <a:pPr marL="342900" lvl="0" indent="-342900" algn="just">
              <a:lnSpc>
                <a:spcPct val="115000"/>
              </a:lnSpc>
              <a:buFont typeface="inherit"/>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s-ES" sz="2400" dirty="0" smtClean="0">
                <a:solidFill>
                  <a:prstClr val="black"/>
                </a:solidFill>
                <a:latin typeface="inherit"/>
                <a:ea typeface="Times New Roman"/>
                <a:cs typeface="Courier New"/>
              </a:rPr>
              <a:t>Están </a:t>
            </a:r>
            <a:r>
              <a:rPr lang="es-ES" sz="2400" dirty="0">
                <a:solidFill>
                  <a:prstClr val="black"/>
                </a:solidFill>
                <a:latin typeface="inherit"/>
                <a:ea typeface="Times New Roman"/>
                <a:cs typeface="Courier New"/>
              </a:rPr>
              <a:t>amenazados por la violencia y la explotación criminal y son los que tienen  menos posibilidades  de defenderse</a:t>
            </a:r>
            <a:r>
              <a:rPr lang="es-ES" sz="2400" dirty="0" smtClean="0">
                <a:solidFill>
                  <a:prstClr val="black"/>
                </a:solidFill>
                <a:latin typeface="inherit"/>
                <a:ea typeface="Times New Roman"/>
                <a:cs typeface="Courier New"/>
              </a:rPr>
              <a:t>.</a:t>
            </a:r>
          </a:p>
        </p:txBody>
      </p:sp>
    </p:spTree>
    <p:extLst>
      <p:ext uri="{BB962C8B-B14F-4D97-AF65-F5344CB8AC3E}">
        <p14:creationId xmlns:p14="http://schemas.microsoft.com/office/powerpoint/2010/main" val="3617666106"/>
      </p:ext>
    </p:extLst>
  </p:cSld>
  <p:clrMapOvr>
    <a:masterClrMapping/>
  </p:clrMapOvr>
  <mc:AlternateContent xmlns:mc="http://schemas.openxmlformats.org/markup-compatibility/2006" xmlns:p14="http://schemas.microsoft.com/office/powerpoint/2010/main">
    <mc:Choice Requires="p14">
      <p:transition spd="slow" p14:dur="1600" advClick="0" advTm="10000">
        <p14:gallery dir="l"/>
      </p:transition>
    </mc:Choice>
    <mc:Fallback xmlns="">
      <p:transition spd="slow" advClick="0" advTm="10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656</TotalTime>
  <Words>969</Words>
  <Application>Microsoft Office PowerPoint</Application>
  <PresentationFormat>Presentación en pantalla (4:3)</PresentationFormat>
  <Paragraphs>186</Paragraphs>
  <Slides>32</Slides>
  <Notes>2</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Chincheta</vt:lpstr>
      <vt:lpstr>                    </vt:lpstr>
      <vt:lpstr>Sources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 TASARIM İLKELERİ</dc:title>
  <dc:creator>a a</dc:creator>
  <cp:lastModifiedBy>MYP</cp:lastModifiedBy>
  <cp:revision>112</cp:revision>
  <dcterms:created xsi:type="dcterms:W3CDTF">2015-11-26T13:15:10Z</dcterms:created>
  <dcterms:modified xsi:type="dcterms:W3CDTF">2018-06-11T07:23:05Z</dcterms:modified>
</cp:coreProperties>
</file>